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8" r:id="rId2"/>
    <p:sldMasterId id="2147483726" r:id="rId3"/>
    <p:sldMasterId id="2147483741" r:id="rId4"/>
  </p:sldMasterIdLst>
  <p:notesMasterIdLst>
    <p:notesMasterId r:id="rId32"/>
  </p:notesMasterIdLst>
  <p:handoutMasterIdLst>
    <p:handoutMasterId r:id="rId33"/>
  </p:handoutMasterIdLst>
  <p:sldIdLst>
    <p:sldId id="256" r:id="rId5"/>
    <p:sldId id="305" r:id="rId6"/>
    <p:sldId id="307" r:id="rId7"/>
    <p:sldId id="258" r:id="rId8"/>
    <p:sldId id="299" r:id="rId9"/>
    <p:sldId id="279" r:id="rId10"/>
    <p:sldId id="313" r:id="rId11"/>
    <p:sldId id="283" r:id="rId12"/>
    <p:sldId id="303" r:id="rId13"/>
    <p:sldId id="271" r:id="rId14"/>
    <p:sldId id="274" r:id="rId15"/>
    <p:sldId id="306" r:id="rId16"/>
    <p:sldId id="286" r:id="rId17"/>
    <p:sldId id="262" r:id="rId18"/>
    <p:sldId id="311" r:id="rId19"/>
    <p:sldId id="314" r:id="rId20"/>
    <p:sldId id="290" r:id="rId21"/>
    <p:sldId id="291" r:id="rId22"/>
    <p:sldId id="275" r:id="rId23"/>
    <p:sldId id="289" r:id="rId24"/>
    <p:sldId id="266" r:id="rId25"/>
    <p:sldId id="309" r:id="rId26"/>
    <p:sldId id="264" r:id="rId27"/>
    <p:sldId id="273" r:id="rId28"/>
    <p:sldId id="312" r:id="rId29"/>
    <p:sldId id="270" r:id="rId30"/>
    <p:sldId id="310" r:id="rId3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6" autoAdjust="0"/>
    <p:restoredTop sz="94611" autoAdjust="0"/>
  </p:normalViewPr>
  <p:slideViewPr>
    <p:cSldViewPr>
      <p:cViewPr varScale="1">
        <p:scale>
          <a:sx n="65" d="100"/>
          <a:sy n="65" d="100"/>
        </p:scale>
        <p:origin x="-1452" y="-108"/>
      </p:cViewPr>
      <p:guideLst>
        <p:guide orient="horz" pos="2160"/>
        <p:guide pos="2880"/>
      </p:guideLst>
    </p:cSldViewPr>
  </p:slideViewPr>
  <p:outlineViewPr>
    <p:cViewPr>
      <p:scale>
        <a:sx n="33" d="100"/>
        <a:sy n="33" d="100"/>
      </p:scale>
      <p:origin x="0" y="11520"/>
    </p:cViewPr>
  </p:outlineViewPr>
  <p:notesTextViewPr>
    <p:cViewPr>
      <p:scale>
        <a:sx n="1" d="1"/>
        <a:sy n="1" d="1"/>
      </p:scale>
      <p:origin x="0" y="0"/>
    </p:cViewPr>
  </p:notesTextViewPr>
  <p:sorterViewPr>
    <p:cViewPr>
      <p:scale>
        <a:sx n="78" d="100"/>
        <a:sy n="78" d="100"/>
      </p:scale>
      <p:origin x="0" y="0"/>
    </p:cViewPr>
  </p:sorterViewPr>
  <p:notesViewPr>
    <p:cSldViewPr>
      <p:cViewPr varScale="1">
        <p:scale>
          <a:sx n="50" d="100"/>
          <a:sy n="50" d="100"/>
        </p:scale>
        <p:origin x="-2261" y="-77"/>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970938" y="8829967"/>
            <a:ext cx="3037840" cy="464820"/>
          </a:xfrm>
          <a:prstGeom prst="rect">
            <a:avLst/>
          </a:prstGeom>
        </p:spPr>
        <p:txBody>
          <a:bodyPr vert="horz" lIns="93175" tIns="46588" rIns="93175" bIns="46588" rtlCol="0" anchor="b"/>
          <a:lstStyle>
            <a:lvl1pPr algn="r">
              <a:defRPr sz="1200"/>
            </a:lvl1pPr>
          </a:lstStyle>
          <a:p>
            <a:fld id="{24812113-D313-457E-B58E-572783D3FAE1}" type="slidenum">
              <a:rPr lang="en-US" smtClean="0"/>
              <a:pPr/>
              <a:t>‹Nº›</a:t>
            </a:fld>
            <a:endParaRPr lang="en-US"/>
          </a:p>
        </p:txBody>
      </p:sp>
    </p:spTree>
    <p:extLst>
      <p:ext uri="{BB962C8B-B14F-4D97-AF65-F5344CB8AC3E}">
        <p14:creationId xmlns:p14="http://schemas.microsoft.com/office/powerpoint/2010/main" xmlns="" val="277443478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523" cy="464662"/>
          </a:xfrm>
          <a:prstGeom prst="rect">
            <a:avLst/>
          </a:prstGeom>
        </p:spPr>
        <p:txBody>
          <a:bodyPr vert="horz" lIns="91330" tIns="45665" rIns="91330" bIns="45665" rtlCol="0"/>
          <a:lstStyle>
            <a:lvl1pPr algn="l">
              <a:defRPr sz="1200"/>
            </a:lvl1pPr>
          </a:lstStyle>
          <a:p>
            <a:endParaRPr lang="en-US"/>
          </a:p>
        </p:txBody>
      </p:sp>
      <p:sp>
        <p:nvSpPr>
          <p:cNvPr id="3" name="Date Placeholder 2"/>
          <p:cNvSpPr>
            <a:spLocks noGrp="1"/>
          </p:cNvSpPr>
          <p:nvPr>
            <p:ph type="dt" idx="1"/>
          </p:nvPr>
        </p:nvSpPr>
        <p:spPr>
          <a:xfrm>
            <a:off x="3971292" y="0"/>
            <a:ext cx="3037523" cy="464662"/>
          </a:xfrm>
          <a:prstGeom prst="rect">
            <a:avLst/>
          </a:prstGeom>
        </p:spPr>
        <p:txBody>
          <a:bodyPr vert="horz" lIns="91330" tIns="45665" rIns="91330" bIns="45665" rtlCol="0"/>
          <a:lstStyle>
            <a:lvl1pPr algn="r">
              <a:defRPr sz="1200"/>
            </a:lvl1pPr>
          </a:lstStyle>
          <a:p>
            <a:fld id="{0F834FBB-8642-46D7-A234-A0AB5454F8F1}" type="datetimeFigureOut">
              <a:rPr lang="en-US" smtClean="0"/>
              <a:pPr/>
              <a:t>11/22/2016</a:t>
            </a:fld>
            <a:endParaRPr lang="en-US"/>
          </a:p>
        </p:txBody>
      </p:sp>
      <p:sp>
        <p:nvSpPr>
          <p:cNvPr id="4" name="Slide Image Placeholder 3"/>
          <p:cNvSpPr>
            <a:spLocks noGrp="1" noRot="1" noChangeAspect="1"/>
          </p:cNvSpPr>
          <p:nvPr>
            <p:ph type="sldImg" idx="2"/>
          </p:nvPr>
        </p:nvSpPr>
        <p:spPr>
          <a:xfrm>
            <a:off x="1182688" y="698500"/>
            <a:ext cx="4645025" cy="3484563"/>
          </a:xfrm>
          <a:prstGeom prst="rect">
            <a:avLst/>
          </a:prstGeom>
          <a:noFill/>
          <a:ln w="12700">
            <a:solidFill>
              <a:prstClr val="black"/>
            </a:solidFill>
          </a:ln>
        </p:spPr>
        <p:txBody>
          <a:bodyPr vert="horz" lIns="91330" tIns="45665" rIns="91330" bIns="45665" rtlCol="0" anchor="ctr"/>
          <a:lstStyle/>
          <a:p>
            <a:endParaRPr lang="en-US"/>
          </a:p>
        </p:txBody>
      </p:sp>
      <p:sp>
        <p:nvSpPr>
          <p:cNvPr id="5" name="Notes Placeholder 4"/>
          <p:cNvSpPr>
            <a:spLocks noGrp="1"/>
          </p:cNvSpPr>
          <p:nvPr>
            <p:ph type="body" sz="quarter" idx="3"/>
          </p:nvPr>
        </p:nvSpPr>
        <p:spPr>
          <a:xfrm>
            <a:off x="700723" y="4415077"/>
            <a:ext cx="5608954" cy="4183539"/>
          </a:xfrm>
          <a:prstGeom prst="rect">
            <a:avLst/>
          </a:prstGeom>
        </p:spPr>
        <p:txBody>
          <a:bodyPr vert="horz" lIns="91330" tIns="45665" rIns="91330" bIns="4566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0153"/>
            <a:ext cx="3037523" cy="464662"/>
          </a:xfrm>
          <a:prstGeom prst="rect">
            <a:avLst/>
          </a:prstGeom>
        </p:spPr>
        <p:txBody>
          <a:bodyPr vert="horz" lIns="91330" tIns="45665" rIns="91330" bIns="45665" rtlCol="0" anchor="b"/>
          <a:lstStyle>
            <a:lvl1pPr algn="l">
              <a:defRPr sz="1200"/>
            </a:lvl1pPr>
          </a:lstStyle>
          <a:p>
            <a:endParaRPr lang="en-US"/>
          </a:p>
        </p:txBody>
      </p:sp>
      <p:sp>
        <p:nvSpPr>
          <p:cNvPr id="7" name="Slide Number Placeholder 6"/>
          <p:cNvSpPr>
            <a:spLocks noGrp="1"/>
          </p:cNvSpPr>
          <p:nvPr>
            <p:ph type="sldNum" sz="quarter" idx="5"/>
          </p:nvPr>
        </p:nvSpPr>
        <p:spPr>
          <a:xfrm>
            <a:off x="3971292" y="8830153"/>
            <a:ext cx="3037523" cy="464662"/>
          </a:xfrm>
          <a:prstGeom prst="rect">
            <a:avLst/>
          </a:prstGeom>
        </p:spPr>
        <p:txBody>
          <a:bodyPr vert="horz" lIns="91330" tIns="45665" rIns="91330" bIns="45665" rtlCol="0" anchor="b"/>
          <a:lstStyle>
            <a:lvl1pPr algn="r">
              <a:defRPr sz="1200"/>
            </a:lvl1pPr>
          </a:lstStyle>
          <a:p>
            <a:fld id="{006DBAF4-A411-4654-97F5-396A7A0D6D9E}" type="slidenum">
              <a:rPr lang="en-US" smtClean="0"/>
              <a:pPr/>
              <a:t>‹Nº›</a:t>
            </a:fld>
            <a:endParaRPr lang="en-US"/>
          </a:p>
        </p:txBody>
      </p:sp>
    </p:spTree>
    <p:extLst>
      <p:ext uri="{BB962C8B-B14F-4D97-AF65-F5344CB8AC3E}">
        <p14:creationId xmlns:p14="http://schemas.microsoft.com/office/powerpoint/2010/main" xmlns="" val="20753447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en.wikipedia.org/wiki/TerraSAR-X"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06DBAF4-A411-4654-97F5-396A7A0D6D9E}" type="slidenum">
              <a:rPr lang="en-US" smtClean="0"/>
              <a:pPr/>
              <a:t>1</a:t>
            </a:fld>
            <a:endParaRPr lang="en-US"/>
          </a:p>
        </p:txBody>
      </p:sp>
    </p:spTree>
    <p:extLst>
      <p:ext uri="{BB962C8B-B14F-4D97-AF65-F5344CB8AC3E}">
        <p14:creationId xmlns:p14="http://schemas.microsoft.com/office/powerpoint/2010/main" xmlns="" val="3852244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DBAF4-A411-4654-97F5-396A7A0D6D9E}" type="slidenum">
              <a:rPr lang="en-US" smtClean="0"/>
              <a:pPr/>
              <a:t>3</a:t>
            </a:fld>
            <a:endParaRPr lang="en-US"/>
          </a:p>
        </p:txBody>
      </p:sp>
    </p:spTree>
    <p:extLst>
      <p:ext uri="{BB962C8B-B14F-4D97-AF65-F5344CB8AC3E}">
        <p14:creationId xmlns:p14="http://schemas.microsoft.com/office/powerpoint/2010/main" xmlns="" val="2016357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3822CA9-A2F7-4D9B-98D2-DED96083A04E}"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xmlns="" val="3844597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7A7E443A-F592-4929-AC08-877945E3A0F8}" type="slidenum">
              <a:rPr lang="en-US" smtClean="0">
                <a:solidFill>
                  <a:prstClr val="black"/>
                </a:solidFill>
              </a:rPr>
              <a:pPr/>
              <a:t>6</a:t>
            </a:fld>
            <a:endParaRPr lang="en-US" smtClean="0">
              <a:solidFill>
                <a:prstClr val="black"/>
              </a:solidFill>
            </a:endParaRPr>
          </a:p>
        </p:txBody>
      </p:sp>
      <p:sp>
        <p:nvSpPr>
          <p:cNvPr id="30723" name="Rectangle 2"/>
          <p:cNvSpPr>
            <a:spLocks noGrp="1" noRot="1" noChangeAspect="1" noChangeArrowheads="1" noTextEdit="1"/>
          </p:cNvSpPr>
          <p:nvPr>
            <p:ph type="sldImg"/>
          </p:nvPr>
        </p:nvSpPr>
        <p:spPr>
          <a:xfrm>
            <a:off x="1108075" y="698500"/>
            <a:ext cx="4933950" cy="3700463"/>
          </a:xfrm>
          <a:ln/>
        </p:spPr>
      </p:sp>
      <p:sp>
        <p:nvSpPr>
          <p:cNvPr id="30724" name="Rectangle 3"/>
          <p:cNvSpPr>
            <a:spLocks noGrp="1" noChangeArrowheads="1"/>
          </p:cNvSpPr>
          <p:nvPr>
            <p:ph type="body" idx="1"/>
          </p:nvPr>
        </p:nvSpPr>
        <p:spPr>
          <a:xfrm>
            <a:off x="747713" y="4648202"/>
            <a:ext cx="5562600" cy="3950569"/>
          </a:xfrm>
          <a:noFill/>
          <a:ln/>
        </p:spPr>
        <p:txBody>
          <a:bodyPr/>
          <a:lstStyle/>
          <a:p>
            <a:pPr marL="229607" indent="-229607"/>
            <a:endParaRPr lang="en-US" b="1" u="sng" dirty="0" smtClean="0"/>
          </a:p>
        </p:txBody>
      </p:sp>
    </p:spTree>
    <p:extLst>
      <p:ext uri="{BB962C8B-B14F-4D97-AF65-F5344CB8AC3E}">
        <p14:creationId xmlns:p14="http://schemas.microsoft.com/office/powerpoint/2010/main" xmlns="" val="2818750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3822CA9-A2F7-4D9B-98D2-DED96083A04E}" type="slidenum">
              <a:rPr lang="en-US" smtClean="0"/>
              <a:pPr/>
              <a:t>7</a:t>
            </a:fld>
            <a:endParaRPr lang="en-US"/>
          </a:p>
        </p:txBody>
      </p:sp>
    </p:spTree>
    <p:extLst>
      <p:ext uri="{BB962C8B-B14F-4D97-AF65-F5344CB8AC3E}">
        <p14:creationId xmlns:p14="http://schemas.microsoft.com/office/powerpoint/2010/main" xmlns="" val="1553995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434568-0510-49D9-B4B4-00CA3E2F787D}" type="slidenum">
              <a:rPr lang="en-US">
                <a:solidFill>
                  <a:prstClr val="black"/>
                </a:solidFill>
              </a:rPr>
              <a:pPr/>
              <a:t>8</a:t>
            </a:fld>
            <a:endParaRPr lang="en-US">
              <a:solidFill>
                <a:prstClr val="black"/>
              </a:solidFill>
            </a:endParaRPr>
          </a:p>
        </p:txBody>
      </p:sp>
      <p:sp>
        <p:nvSpPr>
          <p:cNvPr id="46082" name="Rectangle 2"/>
          <p:cNvSpPr>
            <a:spLocks noGrp="1" noRot="1" noChangeAspect="1" noChangeArrowheads="1" noTextEdit="1"/>
          </p:cNvSpPr>
          <p:nvPr>
            <p:ph type="sldImg"/>
          </p:nvPr>
        </p:nvSpPr>
        <p:spPr>
          <a:xfrm>
            <a:off x="1101725" y="698500"/>
            <a:ext cx="4935538" cy="3702050"/>
          </a:xfrm>
          <a:ln/>
        </p:spPr>
      </p:sp>
      <p:sp>
        <p:nvSpPr>
          <p:cNvPr id="46083" name="Rectangle 3"/>
          <p:cNvSpPr>
            <a:spLocks noGrp="1" noChangeArrowheads="1"/>
          </p:cNvSpPr>
          <p:nvPr>
            <p:ph type="body" idx="1"/>
          </p:nvPr>
        </p:nvSpPr>
        <p:spPr>
          <a:xfrm>
            <a:off x="748102" y="4647399"/>
            <a:ext cx="5561259" cy="3951171"/>
          </a:xfrm>
        </p:spPr>
        <p:txBody>
          <a:bodyPr/>
          <a:lstStyle/>
          <a:p>
            <a:pPr marL="232938" indent="-232938"/>
            <a:endParaRPr lang="en-US" b="1" u="sng" dirty="0"/>
          </a:p>
        </p:txBody>
      </p:sp>
    </p:spTree>
    <p:extLst>
      <p:ext uri="{BB962C8B-B14F-4D97-AF65-F5344CB8AC3E}">
        <p14:creationId xmlns:p14="http://schemas.microsoft.com/office/powerpoint/2010/main" xmlns="" val="1902891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Does</a:t>
            </a:r>
            <a:r>
              <a:rPr lang="en-US" baseline="0" dirty="0" smtClean="0"/>
              <a:t> terrorism belong to the first two or the last?</a:t>
            </a:r>
            <a:endParaRPr lang="en-US" dirty="0"/>
          </a:p>
        </p:txBody>
      </p:sp>
      <p:sp>
        <p:nvSpPr>
          <p:cNvPr id="4" name="Slide Number Placeholder 3"/>
          <p:cNvSpPr>
            <a:spLocks noGrp="1"/>
          </p:cNvSpPr>
          <p:nvPr>
            <p:ph type="sldNum" sz="quarter" idx="10"/>
          </p:nvPr>
        </p:nvSpPr>
        <p:spPr/>
        <p:txBody>
          <a:bodyPr/>
          <a:lstStyle/>
          <a:p>
            <a:fld id="{006DBAF4-A411-4654-97F5-396A7A0D6D9E}" type="slidenum">
              <a:rPr lang="en-US" smtClean="0"/>
              <a:pPr/>
              <a:t>9</a:t>
            </a:fld>
            <a:endParaRPr lang="en-US"/>
          </a:p>
        </p:txBody>
      </p:sp>
    </p:spTree>
    <p:extLst>
      <p:ext uri="{BB962C8B-B14F-4D97-AF65-F5344CB8AC3E}">
        <p14:creationId xmlns:p14="http://schemas.microsoft.com/office/powerpoint/2010/main" xmlns="" val="3191938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photos</a:t>
            </a:r>
            <a:endParaRPr lang="en-US" dirty="0"/>
          </a:p>
        </p:txBody>
      </p:sp>
      <p:sp>
        <p:nvSpPr>
          <p:cNvPr id="4" name="Slide Number Placeholder 3"/>
          <p:cNvSpPr>
            <a:spLocks noGrp="1"/>
          </p:cNvSpPr>
          <p:nvPr>
            <p:ph type="sldNum" sz="quarter" idx="10"/>
          </p:nvPr>
        </p:nvSpPr>
        <p:spPr/>
        <p:txBody>
          <a:bodyPr/>
          <a:lstStyle/>
          <a:p>
            <a:fld id="{006DBAF4-A411-4654-97F5-396A7A0D6D9E}" type="slidenum">
              <a:rPr lang="en-US" smtClean="0"/>
              <a:pPr/>
              <a:t>11</a:t>
            </a:fld>
            <a:endParaRPr lang="en-US"/>
          </a:p>
        </p:txBody>
      </p:sp>
    </p:spTree>
    <p:extLst>
      <p:ext uri="{BB962C8B-B14F-4D97-AF65-F5344CB8AC3E}">
        <p14:creationId xmlns:p14="http://schemas.microsoft.com/office/powerpoint/2010/main" xmlns="" val="698526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smtClean="0"/>
              <a:t>Applications of the high-resolution </a:t>
            </a:r>
            <a:r>
              <a:rPr lang="en-US" dirty="0" err="1" smtClean="0"/>
              <a:t>TerraSAR</a:t>
            </a:r>
            <a:r>
              <a:rPr lang="en-US" dirty="0" smtClean="0"/>
              <a:t>-X radar imagery include:</a:t>
            </a:r>
          </a:p>
          <a:p>
            <a:pPr rtl="0"/>
            <a:r>
              <a:rPr lang="en-US" b="1" dirty="0" smtClean="0"/>
              <a:t>Topographic Mapping:</a:t>
            </a:r>
            <a:r>
              <a:rPr lang="en-US" dirty="0" smtClean="0"/>
              <a:t> 2D and 3D, in scales down to 1:25,000, map updates</a:t>
            </a:r>
          </a:p>
          <a:p>
            <a:pPr rtl="0"/>
            <a:r>
              <a:rPr lang="en-US" b="1" dirty="0" smtClean="0"/>
              <a:t>Surface Movement:</a:t>
            </a:r>
            <a:r>
              <a:rPr lang="en-US" dirty="0" smtClean="0"/>
              <a:t> Based on </a:t>
            </a:r>
            <a:r>
              <a:rPr lang="en-US" dirty="0" err="1" smtClean="0"/>
              <a:t>timeseries</a:t>
            </a:r>
            <a:r>
              <a:rPr lang="en-US" dirty="0" smtClean="0"/>
              <a:t> acquired by </a:t>
            </a:r>
            <a:r>
              <a:rPr lang="en-US" dirty="0" err="1" smtClean="0"/>
              <a:t>TerraSAR</a:t>
            </a:r>
            <a:r>
              <a:rPr lang="en-US" dirty="0" smtClean="0"/>
              <a:t>-X over the same area surface displacements caused by subsurface mining, oil-/gas extraction, infrastructure construction, excavations, or underground engineering can be </a:t>
            </a:r>
            <a:r>
              <a:rPr lang="en-US" dirty="0" err="1" smtClean="0"/>
              <a:t>visualised</a:t>
            </a:r>
            <a:r>
              <a:rPr lang="en-US" dirty="0" smtClean="0"/>
              <a:t>.</a:t>
            </a:r>
            <a:r>
              <a:rPr lang="en-US" baseline="30000" dirty="0" smtClean="0">
                <a:hlinkClick r:id="rId3"/>
              </a:rPr>
              <a:t>[5]</a:t>
            </a:r>
            <a:endParaRPr lang="en-US" dirty="0" smtClean="0"/>
          </a:p>
          <a:p>
            <a:pPr rtl="0"/>
            <a:r>
              <a:rPr lang="en-US" b="1" dirty="0" smtClean="0"/>
              <a:t>Change Detection:</a:t>
            </a:r>
            <a:r>
              <a:rPr lang="en-US" dirty="0" smtClean="0"/>
              <a:t> for the monitoring of large-scale construction projects, infrastructure networks, monitoring and documentation of changes and developments</a:t>
            </a:r>
          </a:p>
          <a:p>
            <a:pPr rtl="0"/>
            <a:r>
              <a:rPr lang="en-US" b="1" dirty="0" smtClean="0"/>
              <a:t>Land Cover and Land Use Mapping:</a:t>
            </a:r>
            <a:r>
              <a:rPr lang="en-US" dirty="0" smtClean="0"/>
              <a:t> accurate and up-to-date land cover / land use informations, also from places, where it is difficult to get informations with using other technologies because of permanent cloud cover</a:t>
            </a:r>
          </a:p>
          <a:p>
            <a:pPr rtl="0"/>
            <a:r>
              <a:rPr lang="en-US" b="1" dirty="0" err="1" smtClean="0"/>
              <a:t>Defence</a:t>
            </a:r>
            <a:r>
              <a:rPr lang="en-US" b="1" dirty="0" smtClean="0"/>
              <a:t> and Security Applications:</a:t>
            </a:r>
            <a:r>
              <a:rPr lang="en-US" dirty="0" smtClean="0"/>
              <a:t> Applications include effective mission planning, the quick assessment of natural or manmade disasters or border control through detection of paths (changes), fences and moving objects</a:t>
            </a:r>
          </a:p>
          <a:p>
            <a:pPr rtl="0"/>
            <a:r>
              <a:rPr lang="en-US" b="1" dirty="0" smtClean="0"/>
              <a:t>Rapid Emergency Response:</a:t>
            </a:r>
            <a:r>
              <a:rPr lang="en-US" dirty="0" smtClean="0"/>
              <a:t> due to its rapid revisit time </a:t>
            </a:r>
            <a:r>
              <a:rPr lang="en-US" dirty="0" err="1" smtClean="0"/>
              <a:t>TerraSAR</a:t>
            </a:r>
            <a:r>
              <a:rPr lang="en-US" dirty="0" smtClean="0"/>
              <a:t>-X is a reliable source of information in case of natural or man-made disasters (e.g. earth quakes, floods, military conflicts etc.) providing reliable information for disaster management and response allowing the recognition and assessment of damages to populated areas and traffic infrastructure, the identification of focus areas, and an efficient coordination of rescue actions.</a:t>
            </a:r>
            <a:r>
              <a:rPr lang="en-US" baseline="30000" dirty="0" smtClean="0">
                <a:hlinkClick r:id="rId3"/>
              </a:rPr>
              <a:t>[6][7]</a:t>
            </a:r>
            <a:endParaRPr lang="en-US" dirty="0" smtClean="0"/>
          </a:p>
          <a:p>
            <a:pPr rtl="0"/>
            <a:r>
              <a:rPr lang="en-US" b="1" dirty="0" smtClean="0"/>
              <a:t>Environmental applications:</a:t>
            </a:r>
            <a:r>
              <a:rPr lang="en-US" dirty="0" smtClean="0"/>
              <a:t> e.g. forest monitoring, flood monitoring,</a:t>
            </a:r>
            <a:r>
              <a:rPr lang="en-US" baseline="30000" dirty="0" smtClean="0">
                <a:hlinkClick r:id="rId3"/>
              </a:rPr>
              <a:t>[8]</a:t>
            </a:r>
            <a:r>
              <a:rPr lang="en-US" dirty="0" smtClean="0"/>
              <a:t> water quality applications</a:t>
            </a:r>
          </a:p>
          <a:p>
            <a:pPr rtl="0"/>
            <a:r>
              <a:rPr lang="en-US" b="1" dirty="0" smtClean="0"/>
              <a:t>Further applications</a:t>
            </a:r>
            <a:r>
              <a:rPr lang="en-US" dirty="0" smtClean="0"/>
              <a:t> currently under evaluation: Traffic Monitoring, Maritime applications, vegetation monitoring</a:t>
            </a:r>
          </a:p>
          <a:p>
            <a:pPr lvl="1"/>
            <a:r>
              <a:rPr lang="en-US" b="1" dirty="0"/>
              <a:t>Conventional</a:t>
            </a:r>
          </a:p>
          <a:p>
            <a:pPr lvl="1"/>
            <a:r>
              <a:rPr lang="en-US" b="1" dirty="0"/>
              <a:t>Disaster response (US, </a:t>
            </a:r>
            <a:r>
              <a:rPr lang="en-US" b="1" dirty="0" err="1"/>
              <a:t>chile</a:t>
            </a:r>
            <a:r>
              <a:rPr lang="en-US" b="1" dirty="0"/>
              <a:t>, </a:t>
            </a:r>
            <a:r>
              <a:rPr lang="en-US" b="1" dirty="0" err="1"/>
              <a:t>haiti</a:t>
            </a:r>
            <a:r>
              <a:rPr lang="en-US" b="1" dirty="0"/>
              <a:t>)</a:t>
            </a:r>
          </a:p>
          <a:p>
            <a:pPr lvl="1"/>
            <a:r>
              <a:rPr lang="en-US" b="1" dirty="0"/>
              <a:t>Detection—satellite photos</a:t>
            </a:r>
          </a:p>
          <a:p>
            <a:pPr lvl="1"/>
            <a:r>
              <a:rPr lang="en-US" b="1" dirty="0"/>
              <a:t>Rapid Response To Any Location</a:t>
            </a:r>
          </a:p>
          <a:p>
            <a:pPr lvl="1"/>
            <a:r>
              <a:rPr lang="en-US" b="1" dirty="0"/>
              <a:t>Logistical And Medical Support</a:t>
            </a:r>
          </a:p>
          <a:p>
            <a:pPr lvl="1"/>
            <a:r>
              <a:rPr lang="en-US" b="1" dirty="0"/>
              <a:t>Fire-fighting (photos)</a:t>
            </a:r>
          </a:p>
          <a:p>
            <a:pPr lvl="1"/>
            <a:r>
              <a:rPr lang="en-US" b="1" dirty="0"/>
              <a:t>Connectivity</a:t>
            </a:r>
          </a:p>
          <a:p>
            <a:pPr lvl="1"/>
            <a:r>
              <a:rPr lang="en-US" b="1" dirty="0"/>
              <a:t>Tourism (Virgin Galactic)</a:t>
            </a:r>
          </a:p>
          <a:p>
            <a:pPr lvl="1"/>
            <a:r>
              <a:rPr lang="en-US" b="1" dirty="0"/>
              <a:t>Trade (</a:t>
            </a:r>
            <a:r>
              <a:rPr lang="en-US" b="1" dirty="0" err="1"/>
              <a:t>Fidae</a:t>
            </a:r>
            <a:r>
              <a:rPr lang="en-US" b="1" dirty="0"/>
              <a:t>. Paris air show</a:t>
            </a:r>
          </a:p>
          <a:p>
            <a:endParaRPr lang="en-US" dirty="0"/>
          </a:p>
        </p:txBody>
      </p:sp>
      <p:sp>
        <p:nvSpPr>
          <p:cNvPr id="4" name="Slide Number Placeholder 3"/>
          <p:cNvSpPr>
            <a:spLocks noGrp="1"/>
          </p:cNvSpPr>
          <p:nvPr>
            <p:ph type="sldNum" sz="quarter" idx="10"/>
          </p:nvPr>
        </p:nvSpPr>
        <p:spPr/>
        <p:txBody>
          <a:bodyPr/>
          <a:lstStyle/>
          <a:p>
            <a:fld id="{006DBAF4-A411-4654-97F5-396A7A0D6D9E}" type="slidenum">
              <a:rPr lang="en-US" smtClean="0"/>
              <a:pPr/>
              <a:t>12</a:t>
            </a:fld>
            <a:endParaRPr lang="en-US"/>
          </a:p>
        </p:txBody>
      </p:sp>
    </p:spTree>
    <p:extLst>
      <p:ext uri="{BB962C8B-B14F-4D97-AF65-F5344CB8AC3E}">
        <p14:creationId xmlns:p14="http://schemas.microsoft.com/office/powerpoint/2010/main" xmlns="" val="3026203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CF72D9-FCE0-4384-A344-D8F84059EFAD}" type="slidenum">
              <a:rPr lang="en-US"/>
              <a:pPr/>
              <a:t>13</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986597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3303">
              <a:defRPr/>
            </a:pPr>
            <a:r>
              <a:rPr lang="en-US" b="1" dirty="0"/>
              <a:t>(Per Professor Clayton Christensen Of Harvard)</a:t>
            </a:r>
          </a:p>
          <a:p>
            <a:endParaRPr lang="en-US" dirty="0"/>
          </a:p>
        </p:txBody>
      </p:sp>
      <p:sp>
        <p:nvSpPr>
          <p:cNvPr id="4" name="Slide Number Placeholder 3"/>
          <p:cNvSpPr>
            <a:spLocks noGrp="1"/>
          </p:cNvSpPr>
          <p:nvPr>
            <p:ph type="sldNum" sz="quarter" idx="10"/>
          </p:nvPr>
        </p:nvSpPr>
        <p:spPr/>
        <p:txBody>
          <a:bodyPr/>
          <a:lstStyle/>
          <a:p>
            <a:fld id="{006DBAF4-A411-4654-97F5-396A7A0D6D9E}" type="slidenum">
              <a:rPr lang="en-US" smtClean="0"/>
              <a:pPr/>
              <a:t>14</a:t>
            </a:fld>
            <a:endParaRPr lang="en-US"/>
          </a:p>
        </p:txBody>
      </p:sp>
    </p:spTree>
    <p:extLst>
      <p:ext uri="{BB962C8B-B14F-4D97-AF65-F5344CB8AC3E}">
        <p14:creationId xmlns:p14="http://schemas.microsoft.com/office/powerpoint/2010/main" xmlns="" val="3011709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3822CA9-A2F7-4D9B-98D2-DED96083A04E}"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xmlns="" val="794681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Understand The Relevant Systems.pps</a:t>
            </a:r>
          </a:p>
        </p:txBody>
      </p:sp>
      <p:sp>
        <p:nvSpPr>
          <p:cNvPr id="5" name="Rectangle 3"/>
          <p:cNvSpPr>
            <a:spLocks noGrp="1" noChangeArrowheads="1"/>
          </p:cNvSpPr>
          <p:nvPr>
            <p:ph type="dt" idx="1"/>
          </p:nvPr>
        </p:nvSpPr>
        <p:spPr>
          <a:ln/>
        </p:spPr>
        <p:txBody>
          <a:bodyPr/>
          <a:lstStyle/>
          <a:p>
            <a:fld id="{2624FA6B-FD00-4BEF-8CC9-5A463BFD7300}" type="datetime1">
              <a:rPr lang="en-US"/>
              <a:pPr/>
              <a:t>11/22/2016</a:t>
            </a:fld>
            <a:endParaRPr lang="en-US"/>
          </a:p>
        </p:txBody>
      </p:sp>
      <p:sp>
        <p:nvSpPr>
          <p:cNvPr id="7" name="Rectangle 7"/>
          <p:cNvSpPr>
            <a:spLocks noGrp="1" noChangeArrowheads="1"/>
          </p:cNvSpPr>
          <p:nvPr>
            <p:ph type="sldNum" sz="quarter" idx="5"/>
          </p:nvPr>
        </p:nvSpPr>
        <p:spPr>
          <a:ln/>
        </p:spPr>
        <p:txBody>
          <a:bodyPr/>
          <a:lstStyle/>
          <a:p>
            <a:fld id="{31A967F2-7561-4A04-A492-7F478B2F699E}" type="slidenum">
              <a:rPr lang="en-US"/>
              <a:pPr/>
              <a:t>16</a:t>
            </a:fld>
            <a:endParaRPr lang="en-US"/>
          </a:p>
        </p:txBody>
      </p:sp>
      <p:sp>
        <p:nvSpPr>
          <p:cNvPr id="225282" name="Rectangle 2"/>
          <p:cNvSpPr>
            <a:spLocks noGrp="1" noRot="1" noChangeAspect="1" noChangeArrowheads="1" noTextEdit="1"/>
          </p:cNvSpPr>
          <p:nvPr>
            <p:ph type="sldImg"/>
          </p:nvPr>
        </p:nvSpPr>
        <p:spPr>
          <a:xfrm>
            <a:off x="1100138" y="698500"/>
            <a:ext cx="4937125" cy="3702050"/>
          </a:xfrm>
          <a:ln/>
        </p:spPr>
      </p:sp>
      <p:sp>
        <p:nvSpPr>
          <p:cNvPr id="225283" name="Rectangle 3"/>
          <p:cNvSpPr>
            <a:spLocks noGrp="1" noChangeArrowheads="1"/>
          </p:cNvSpPr>
          <p:nvPr>
            <p:ph type="body" idx="1"/>
          </p:nvPr>
        </p:nvSpPr>
        <p:spPr>
          <a:xfrm>
            <a:off x="748098" y="4648201"/>
            <a:ext cx="5561263" cy="3951391"/>
          </a:xfrm>
        </p:spPr>
        <p:txBody>
          <a:bodyPr/>
          <a:lstStyle/>
          <a:p>
            <a:pPr marL="232890" indent="-232890"/>
            <a:r>
              <a:rPr lang="en-US" b="1" u="sng"/>
              <a:t>Triggers:</a:t>
            </a:r>
          </a:p>
          <a:p>
            <a:pPr marL="232890" indent="-232890">
              <a:buFontTx/>
              <a:buAutoNum type="arabicPeriod"/>
            </a:pPr>
            <a:r>
              <a:rPr lang="en-US"/>
              <a:t>Title</a:t>
            </a:r>
          </a:p>
          <a:p>
            <a:pPr marL="232890" indent="-232890">
              <a:buFontTx/>
              <a:buAutoNum type="arabicPeriod"/>
            </a:pPr>
            <a:r>
              <a:rPr lang="en-US"/>
              <a:t>Iraq and Labels</a:t>
            </a:r>
          </a:p>
          <a:p>
            <a:pPr marL="232890" indent="-232890">
              <a:buFontTx/>
              <a:buAutoNum type="arabicPeriod"/>
            </a:pPr>
            <a:r>
              <a:rPr lang="en-US"/>
              <a:t>Iraq Map</a:t>
            </a:r>
          </a:p>
          <a:p>
            <a:pPr marL="232890" indent="-232890">
              <a:buFontTx/>
              <a:buAutoNum type="arabicPeriod"/>
            </a:pPr>
            <a:r>
              <a:rPr lang="en-US"/>
              <a:t>System Map &amp; Labels</a:t>
            </a:r>
          </a:p>
          <a:p>
            <a:pPr marL="232890" indent="-232890"/>
            <a:endParaRPr lang="en-US"/>
          </a:p>
          <a:p>
            <a:pPr marL="232890" indent="-232890"/>
            <a:r>
              <a:rPr lang="en-US" b="1" u="sng"/>
              <a:t>Comments:</a:t>
            </a:r>
          </a:p>
        </p:txBody>
      </p:sp>
    </p:spTree>
    <p:extLst>
      <p:ext uri="{BB962C8B-B14F-4D97-AF65-F5344CB8AC3E}">
        <p14:creationId xmlns:p14="http://schemas.microsoft.com/office/powerpoint/2010/main" xmlns="" val="3210818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1B1A19-C6DF-4118-9A5A-67E2B1F2C1D4}" type="slidenum">
              <a:rPr lang="en-US">
                <a:solidFill>
                  <a:prstClr val="black"/>
                </a:solidFill>
              </a:rPr>
              <a:pPr/>
              <a:t>17</a:t>
            </a:fld>
            <a:endParaRPr lang="en-US">
              <a:solidFill>
                <a:prstClr val="black"/>
              </a:solidFill>
            </a:endParaRPr>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6072611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1B1A19-C6DF-4118-9A5A-67E2B1F2C1D4}" type="slidenum">
              <a:rPr lang="en-US">
                <a:solidFill>
                  <a:prstClr val="black"/>
                </a:solidFill>
              </a:rPr>
              <a:pPr/>
              <a:t>18</a:t>
            </a:fld>
            <a:endParaRPr lang="en-US">
              <a:solidFill>
                <a:prstClr val="black"/>
              </a:solidFill>
            </a:endParaRPr>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059297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a:noFill/>
        </p:spPr>
        <p:txBody>
          <a:bodyPr/>
          <a:lstStyle/>
          <a:p>
            <a:r>
              <a:rPr lang="en-US"/>
              <a:t>Organize To Win Revised</a:t>
            </a:r>
          </a:p>
        </p:txBody>
      </p:sp>
      <p:sp>
        <p:nvSpPr>
          <p:cNvPr id="33795" name="Rectangle 7"/>
          <p:cNvSpPr>
            <a:spLocks noGrp="1" noChangeArrowheads="1"/>
          </p:cNvSpPr>
          <p:nvPr>
            <p:ph type="sldNum" sz="quarter" idx="5"/>
          </p:nvPr>
        </p:nvSpPr>
        <p:spPr>
          <a:noFill/>
        </p:spPr>
        <p:txBody>
          <a:bodyPr/>
          <a:lstStyle/>
          <a:p>
            <a:fld id="{CEDCD418-38B5-4734-A9BF-FF808156E6AE}" type="slidenum">
              <a:rPr lang="en-US"/>
              <a:pPr/>
              <a:t>20</a:t>
            </a:fld>
            <a:endParaRPr lang="en-US"/>
          </a:p>
        </p:txBody>
      </p:sp>
      <p:sp>
        <p:nvSpPr>
          <p:cNvPr id="33796" name="Rectangle 2"/>
          <p:cNvSpPr>
            <a:spLocks noGrp="1" noRot="1" noChangeAspect="1" noChangeArrowheads="1" noTextEdit="1"/>
          </p:cNvSpPr>
          <p:nvPr>
            <p:ph type="sldImg"/>
          </p:nvPr>
        </p:nvSpPr>
        <p:spPr>
          <a:ln/>
        </p:spPr>
      </p:sp>
      <p:sp>
        <p:nvSpPr>
          <p:cNvPr id="33797" name="Rectangle 3"/>
          <p:cNvSpPr>
            <a:spLocks noGrp="1" noChangeArrowheads="1"/>
          </p:cNvSpPr>
          <p:nvPr>
            <p:ph type="body" idx="1"/>
          </p:nvPr>
        </p:nvSpPr>
        <p:spPr>
          <a:noFill/>
          <a:ln/>
        </p:spPr>
        <p:txBody>
          <a:bodyPr/>
          <a:lstStyle/>
          <a:p>
            <a:pPr marL="232938" indent="-232938"/>
            <a:r>
              <a:rPr lang="en-US" b="1" i="1" u="sng" smtClean="0"/>
              <a:t>Triggers:</a:t>
            </a:r>
          </a:p>
          <a:p>
            <a:pPr marL="232938" indent="-232938">
              <a:buFontTx/>
              <a:buAutoNum type="arabicPeriod"/>
            </a:pPr>
            <a:r>
              <a:rPr lang="en-US" smtClean="0"/>
              <a:t>Title</a:t>
            </a:r>
          </a:p>
        </p:txBody>
      </p:sp>
    </p:spTree>
    <p:extLst>
      <p:ext uri="{BB962C8B-B14F-4D97-AF65-F5344CB8AC3E}">
        <p14:creationId xmlns:p14="http://schemas.microsoft.com/office/powerpoint/2010/main" xmlns="" val="15718996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1FEF4D-6B30-4AE5-8AC7-8C8B3AD93A09}" type="slidenum">
              <a:rPr lang="en-US">
                <a:solidFill>
                  <a:prstClr val="black"/>
                </a:solidFill>
              </a:rPr>
              <a:pPr/>
              <a:t>27</a:t>
            </a:fld>
            <a:endParaRPr lang="en-US">
              <a:solidFill>
                <a:prstClr val="black"/>
              </a:solidFill>
            </a:endParaRP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42948554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Documents%20and%20Settings/Venturist/Application%20Data/Microsoft/Table%20of%20Contents.pps" TargetMode="External"/><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3124200" y="457200"/>
            <a:ext cx="5791200" cy="1981200"/>
          </a:xfrm>
        </p:spPr>
        <p:txBody>
          <a:bodyPr/>
          <a:lstStyle>
            <a:lvl1pPr>
              <a:defRPr sz="3200" b="0"/>
            </a:lvl1pPr>
          </a:lstStyle>
          <a:p>
            <a:pPr lvl="0"/>
            <a:r>
              <a:rPr lang="en-US" altLang="en-US" noProof="0" smtClean="0"/>
              <a:t>Click to edit Master title style</a:t>
            </a:r>
          </a:p>
        </p:txBody>
      </p:sp>
      <p:sp>
        <p:nvSpPr>
          <p:cNvPr id="5123" name="Rectangle 3"/>
          <p:cNvSpPr>
            <a:spLocks noGrp="1" noChangeArrowheads="1"/>
          </p:cNvSpPr>
          <p:nvPr>
            <p:ph type="subTitle" idx="1"/>
          </p:nvPr>
        </p:nvSpPr>
        <p:spPr>
          <a:xfrm>
            <a:off x="1371600" y="3048000"/>
            <a:ext cx="6400800" cy="2514600"/>
          </a:xfrm>
        </p:spPr>
        <p:txBody>
          <a:bodyPr/>
          <a:lstStyle>
            <a:lvl1pPr marL="0" indent="0" algn="ctr">
              <a:buFontTx/>
              <a:buNone/>
              <a:defRPr sz="4400"/>
            </a:lvl1pPr>
          </a:lstStyle>
          <a:p>
            <a:pPr lvl="0"/>
            <a:r>
              <a:rPr lang="en-US" altLang="en-US" noProof="0" smtClean="0"/>
              <a:t>Click to edit Master subtitle style</a:t>
            </a:r>
          </a:p>
        </p:txBody>
      </p:sp>
      <p:sp>
        <p:nvSpPr>
          <p:cNvPr id="5124" name="Rectangle 4"/>
          <p:cNvSpPr>
            <a:spLocks noGrp="1" noChangeArrowheads="1"/>
          </p:cNvSpPr>
          <p:nvPr>
            <p:ph type="dt" sz="half" idx="2"/>
          </p:nvPr>
        </p:nvSpPr>
        <p:spPr>
          <a:xfrm>
            <a:off x="457200" y="6245225"/>
            <a:ext cx="1111250" cy="476250"/>
          </a:xfrm>
        </p:spPr>
        <p:txBody>
          <a:bodyPr/>
          <a:lstStyle>
            <a:lvl1pPr>
              <a:defRPr/>
            </a:lvl1pPr>
          </a:lstStyle>
          <a:p>
            <a:endParaRPr lang="en-US" altLang="en-US">
              <a:solidFill>
                <a:srgbClr val="000000"/>
              </a:solidFill>
            </a:endParaRPr>
          </a:p>
        </p:txBody>
      </p:sp>
      <p:sp>
        <p:nvSpPr>
          <p:cNvPr id="5125" name="Rectangle 5"/>
          <p:cNvSpPr>
            <a:spLocks noGrp="1" noChangeArrowheads="1"/>
          </p:cNvSpPr>
          <p:nvPr>
            <p:ph type="ftr" sz="quarter" idx="3"/>
          </p:nvPr>
        </p:nvSpPr>
        <p:spPr/>
        <p:txBody>
          <a:bodyPr/>
          <a:lstStyle>
            <a:lvl1pPr>
              <a:defRPr/>
            </a:lvl1pPr>
          </a:lstStyle>
          <a:p>
            <a:endParaRPr lang="en-US" altLang="en-US">
              <a:solidFill>
                <a:srgbClr val="000000"/>
              </a:solidFill>
            </a:endParaRPr>
          </a:p>
        </p:txBody>
      </p:sp>
      <p:sp>
        <p:nvSpPr>
          <p:cNvPr id="5126" name="Rectangle 6"/>
          <p:cNvSpPr>
            <a:spLocks noGrp="1" noChangeArrowheads="1"/>
          </p:cNvSpPr>
          <p:nvPr>
            <p:ph type="sldNum" sz="quarter" idx="4"/>
          </p:nvPr>
        </p:nvSpPr>
        <p:spPr/>
        <p:txBody>
          <a:bodyPr/>
          <a:lstStyle>
            <a:lvl1pPr>
              <a:defRPr/>
            </a:lvl1pPr>
          </a:lstStyle>
          <a:p>
            <a:fld id="{C1C33B37-99AB-411B-8D5B-EBFA628696A2}" type="slidenum">
              <a:rPr lang="en-US" altLang="en-US">
                <a:solidFill>
                  <a:srgbClr val="000000"/>
                </a:solidFill>
              </a:rPr>
              <a:pPr/>
              <a:t>‹Nº›</a:t>
            </a:fld>
            <a:endParaRPr lang="en-US" altLang="en-US">
              <a:solidFill>
                <a:srgbClr val="000000"/>
              </a:solidFill>
            </a:endParaRPr>
          </a:p>
        </p:txBody>
      </p:sp>
      <p:pic>
        <p:nvPicPr>
          <p:cNvPr id="5127" name="Picture 7" descr="croomgraphic_notext">
            <a:hlinkClick r:id="rId2" action="ppaction://hlinkpres?slideindex=1&amp;slidetitle="/>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0"/>
            <a:ext cx="3124200" cy="2498725"/>
          </a:xfrm>
          <a:prstGeom prst="rect">
            <a:avLst/>
          </a:prstGeom>
          <a:noFill/>
          <a:extLst>
            <a:ext uri="{909E8E84-426E-40DD-AFC4-6F175D3DCCD1}">
              <a14:hiddenFill xmlns:a14="http://schemas.microsoft.com/office/drawing/2010/main" xmlns="">
                <a:solidFill>
                  <a:srgbClr val="FFFFFF"/>
                </a:solidFill>
              </a14:hiddenFill>
            </a:ext>
          </a:extLst>
        </p:spPr>
      </p:pic>
      <p:sp>
        <p:nvSpPr>
          <p:cNvPr id="5128" name="Rectangle 8"/>
          <p:cNvSpPr>
            <a:spLocks noChangeArrowheads="1"/>
          </p:cNvSpPr>
          <p:nvPr/>
        </p:nvSpPr>
        <p:spPr bwMode="auto">
          <a:xfrm>
            <a:off x="-76200" y="0"/>
            <a:ext cx="152400" cy="6934200"/>
          </a:xfrm>
          <a:prstGeom prst="rect">
            <a:avLst/>
          </a:prstGeom>
          <a:solidFill>
            <a:srgbClr val="E6E6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5129" name="Rectangle 9"/>
          <p:cNvSpPr>
            <a:spLocks noChangeArrowheads="1"/>
          </p:cNvSpPr>
          <p:nvPr/>
        </p:nvSpPr>
        <p:spPr bwMode="auto">
          <a:xfrm>
            <a:off x="0" y="0"/>
            <a:ext cx="9144000" cy="92075"/>
          </a:xfrm>
          <a:prstGeom prst="rect">
            <a:avLst/>
          </a:prstGeom>
          <a:gradFill rotWithShape="1">
            <a:gsLst>
              <a:gs pos="0">
                <a:srgbClr val="E6E6CC"/>
              </a:gs>
              <a:gs pos="100000">
                <a:srgbClr val="7798C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5130" name="Rectangle 10"/>
          <p:cNvSpPr>
            <a:spLocks noChangeArrowheads="1"/>
          </p:cNvSpPr>
          <p:nvPr/>
        </p:nvSpPr>
        <p:spPr bwMode="auto">
          <a:xfrm>
            <a:off x="0" y="6781800"/>
            <a:ext cx="9144000" cy="152400"/>
          </a:xfrm>
          <a:prstGeom prst="rect">
            <a:avLst/>
          </a:prstGeom>
          <a:gradFill rotWithShape="1">
            <a:gsLst>
              <a:gs pos="0">
                <a:srgbClr val="E6E6CC"/>
              </a:gs>
              <a:gs pos="100000">
                <a:srgbClr val="7798C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5131" name="Rectangle 11"/>
          <p:cNvSpPr>
            <a:spLocks noChangeArrowheads="1"/>
          </p:cNvSpPr>
          <p:nvPr/>
        </p:nvSpPr>
        <p:spPr bwMode="auto">
          <a:xfrm>
            <a:off x="9067800" y="0"/>
            <a:ext cx="76200" cy="6858000"/>
          </a:xfrm>
          <a:prstGeom prst="rect">
            <a:avLst/>
          </a:prstGeom>
          <a:solidFill>
            <a:srgbClr val="7798C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5132" name="Text Box 12"/>
          <p:cNvSpPr txBox="1">
            <a:spLocks noChangeArrowheads="1"/>
          </p:cNvSpPr>
          <p:nvPr/>
        </p:nvSpPr>
        <p:spPr bwMode="auto">
          <a:xfrm>
            <a:off x="5410200" y="6324600"/>
            <a:ext cx="37338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n-US" altLang="en-US" sz="1600" smtClean="0">
                <a:solidFill>
                  <a:srgbClr val="7798C1"/>
                </a:solidFill>
                <a:latin typeface="Verdana" pitchFamily="34" charset="0"/>
              </a:rPr>
              <a:t>Strategy For The 21</a:t>
            </a:r>
            <a:r>
              <a:rPr lang="en-US" altLang="en-US" sz="1600" baseline="30000" smtClean="0">
                <a:solidFill>
                  <a:srgbClr val="7798C1"/>
                </a:solidFill>
                <a:latin typeface="Verdana" pitchFamily="34" charset="0"/>
              </a:rPr>
              <a:t>st</a:t>
            </a:r>
            <a:r>
              <a:rPr lang="en-US" altLang="en-US" sz="1600" smtClean="0">
                <a:solidFill>
                  <a:srgbClr val="7798C1"/>
                </a:solidFill>
                <a:latin typeface="Verdana" pitchFamily="34" charset="0"/>
              </a:rPr>
              <a:t> Century</a:t>
            </a:r>
          </a:p>
        </p:txBody>
      </p:sp>
      <p:sp>
        <p:nvSpPr>
          <p:cNvPr id="5133" name="Rectangle 13"/>
          <p:cNvSpPr>
            <a:spLocks noChangeArrowheads="1"/>
          </p:cNvSpPr>
          <p:nvPr/>
        </p:nvSpPr>
        <p:spPr bwMode="auto">
          <a:xfrm flipV="1">
            <a:off x="2592388" y="2571750"/>
            <a:ext cx="6399212" cy="19050"/>
          </a:xfrm>
          <a:prstGeom prst="rect">
            <a:avLst/>
          </a:prstGeom>
          <a:gradFill rotWithShape="1">
            <a:gsLst>
              <a:gs pos="0">
                <a:srgbClr val="E6E6CC"/>
              </a:gs>
              <a:gs pos="100000">
                <a:srgbClr val="7798C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5134" name="Rectangle 14"/>
          <p:cNvSpPr>
            <a:spLocks noChangeArrowheads="1"/>
          </p:cNvSpPr>
          <p:nvPr/>
        </p:nvSpPr>
        <p:spPr bwMode="auto">
          <a:xfrm>
            <a:off x="2592388" y="133350"/>
            <a:ext cx="6399212" cy="19050"/>
          </a:xfrm>
          <a:prstGeom prst="rect">
            <a:avLst/>
          </a:prstGeom>
          <a:gradFill rotWithShape="1">
            <a:gsLst>
              <a:gs pos="0">
                <a:srgbClr val="E6E6CC"/>
              </a:gs>
              <a:gs pos="100000">
                <a:srgbClr val="7798C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5135" name="Rectangle 15"/>
          <p:cNvSpPr>
            <a:spLocks noChangeArrowheads="1"/>
          </p:cNvSpPr>
          <p:nvPr/>
        </p:nvSpPr>
        <p:spPr bwMode="auto">
          <a:xfrm>
            <a:off x="133350" y="2514600"/>
            <a:ext cx="19050" cy="3581400"/>
          </a:xfrm>
          <a:prstGeom prst="rect">
            <a:avLst/>
          </a:prstGeom>
          <a:gradFill rotWithShape="1">
            <a:gsLst>
              <a:gs pos="0">
                <a:srgbClr val="E6E6CC"/>
              </a:gs>
              <a:gs pos="100000">
                <a:srgbClr val="7798C1"/>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5136" name="Rectangle 16"/>
          <p:cNvSpPr>
            <a:spLocks noChangeArrowheads="1"/>
          </p:cNvSpPr>
          <p:nvPr/>
        </p:nvSpPr>
        <p:spPr bwMode="auto">
          <a:xfrm>
            <a:off x="1382713" y="6477000"/>
            <a:ext cx="4332287" cy="73025"/>
          </a:xfrm>
          <a:prstGeom prst="rect">
            <a:avLst/>
          </a:prstGeom>
          <a:gradFill rotWithShape="1">
            <a:gsLst>
              <a:gs pos="0">
                <a:srgbClr val="E6E6CC"/>
              </a:gs>
              <a:gs pos="100000">
                <a:srgbClr val="7798C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5137" name="Text Box 17"/>
          <p:cNvSpPr txBox="1">
            <a:spLocks noChangeArrowheads="1"/>
          </p:cNvSpPr>
          <p:nvPr/>
        </p:nvSpPr>
        <p:spPr bwMode="auto">
          <a:xfrm>
            <a:off x="0" y="2209800"/>
            <a:ext cx="3505200" cy="396875"/>
          </a:xfrm>
          <a:prstGeom prst="rect">
            <a:avLst/>
          </a:prstGeom>
          <a:noFill/>
          <a:ln>
            <a:noFill/>
          </a:ln>
          <a:effectLst>
            <a:outerShdw dist="35921" dir="2700000" algn="ctr" rotWithShape="0">
              <a:srgbClr val="E6E6CC"/>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fontAlgn="base">
              <a:spcBef>
                <a:spcPct val="50000"/>
              </a:spcBef>
              <a:spcAft>
                <a:spcPct val="0"/>
              </a:spcAft>
            </a:pPr>
            <a:r>
              <a:rPr lang="en-US" altLang="en-US" sz="2000" b="1" smtClean="0">
                <a:solidFill>
                  <a:srgbClr val="7493BF"/>
                </a:solidFill>
                <a:latin typeface="Verdana" pitchFamily="34" charset="0"/>
              </a:rPr>
              <a:t>Prometheus Process</a:t>
            </a:r>
          </a:p>
        </p:txBody>
      </p:sp>
      <p:pic>
        <p:nvPicPr>
          <p:cNvPr id="5138" name="Picture 18"/>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9538" y="6230938"/>
            <a:ext cx="584200" cy="5413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139" name="Text Box 19"/>
          <p:cNvSpPr txBox="1">
            <a:spLocks noChangeArrowheads="1"/>
          </p:cNvSpPr>
          <p:nvPr/>
        </p:nvSpPr>
        <p:spPr bwMode="auto">
          <a:xfrm>
            <a:off x="280988" y="6197600"/>
            <a:ext cx="2246312"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1600" smtClean="0">
                <a:solidFill>
                  <a:srgbClr val="7798C1"/>
                </a:solidFill>
                <a:latin typeface="Verdana" pitchFamily="34" charset="0"/>
              </a:rPr>
              <a:t>venturist</a:t>
            </a:r>
          </a:p>
        </p:txBody>
      </p:sp>
      <p:sp>
        <p:nvSpPr>
          <p:cNvPr id="5140" name="Text Box 20"/>
          <p:cNvSpPr txBox="1">
            <a:spLocks noChangeArrowheads="1"/>
          </p:cNvSpPr>
          <p:nvPr/>
        </p:nvSpPr>
        <p:spPr bwMode="auto">
          <a:xfrm>
            <a:off x="539750" y="6443663"/>
            <a:ext cx="839788" cy="214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800" smtClean="0">
                <a:solidFill>
                  <a:srgbClr val="7798C1"/>
                </a:solidFill>
                <a:latin typeface="Verdana" pitchFamily="34" charset="0"/>
              </a:rPr>
              <a:t>incorporated</a:t>
            </a:r>
          </a:p>
        </p:txBody>
      </p:sp>
    </p:spTree>
    <p:extLst>
      <p:ext uri="{BB962C8B-B14F-4D97-AF65-F5344CB8AC3E}">
        <p14:creationId xmlns:p14="http://schemas.microsoft.com/office/powerpoint/2010/main" xmlns="" val="347149732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73DEC46-9BA7-410F-903E-F591588B9144}" type="slidenum">
              <a:rPr lang="en-US" altLang="en-US">
                <a:solidFill>
                  <a:srgbClr val="000000"/>
                </a:solidFill>
              </a:rPr>
              <a:pPr/>
              <a:t>‹Nº›</a:t>
            </a:fld>
            <a:endParaRPr lang="en-US" altLang="en-US">
              <a:solidFill>
                <a:srgbClr val="000000"/>
              </a:solidFill>
            </a:endParaRPr>
          </a:p>
        </p:txBody>
      </p:sp>
    </p:spTree>
    <p:extLst>
      <p:ext uri="{BB962C8B-B14F-4D97-AF65-F5344CB8AC3E}">
        <p14:creationId xmlns:p14="http://schemas.microsoft.com/office/powerpoint/2010/main" xmlns="" val="2730144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10B2D58-0C16-408D-B6DC-1B0E9EF5135B}" type="slidenum">
              <a:rPr lang="en-US" altLang="en-US">
                <a:solidFill>
                  <a:srgbClr val="000000"/>
                </a:solidFill>
              </a:rPr>
              <a:pPr/>
              <a:t>‹Nº›</a:t>
            </a:fld>
            <a:endParaRPr lang="en-US" altLang="en-US">
              <a:solidFill>
                <a:srgbClr val="000000"/>
              </a:solidFill>
            </a:endParaRPr>
          </a:p>
        </p:txBody>
      </p:sp>
    </p:spTree>
    <p:extLst>
      <p:ext uri="{BB962C8B-B14F-4D97-AF65-F5344CB8AC3E}">
        <p14:creationId xmlns:p14="http://schemas.microsoft.com/office/powerpoint/2010/main" xmlns="" val="2546259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8CD9BC2-69F2-42BB-9237-95AC12877F9B}" type="slidenum">
              <a:rPr lang="en-US" altLang="en-US">
                <a:solidFill>
                  <a:srgbClr val="000000"/>
                </a:solidFill>
              </a:rPr>
              <a:pPr/>
              <a:t>‹Nº›</a:t>
            </a:fld>
            <a:endParaRPr lang="en-US" altLang="en-US">
              <a:solidFill>
                <a:srgbClr val="000000"/>
              </a:solidFill>
            </a:endParaRPr>
          </a:p>
        </p:txBody>
      </p:sp>
    </p:spTree>
    <p:extLst>
      <p:ext uri="{BB962C8B-B14F-4D97-AF65-F5344CB8AC3E}">
        <p14:creationId xmlns:p14="http://schemas.microsoft.com/office/powerpoint/2010/main" xmlns="" val="583719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5D90986E-9ED5-43EF-8AB4-E5016723B2FF}" type="slidenum">
              <a:rPr lang="en-US" altLang="en-US">
                <a:solidFill>
                  <a:srgbClr val="000000"/>
                </a:solidFill>
              </a:rPr>
              <a:pPr/>
              <a:t>‹Nº›</a:t>
            </a:fld>
            <a:endParaRPr lang="en-US" altLang="en-US">
              <a:solidFill>
                <a:srgbClr val="000000"/>
              </a:solidFill>
            </a:endParaRPr>
          </a:p>
        </p:txBody>
      </p:sp>
    </p:spTree>
    <p:extLst>
      <p:ext uri="{BB962C8B-B14F-4D97-AF65-F5344CB8AC3E}">
        <p14:creationId xmlns:p14="http://schemas.microsoft.com/office/powerpoint/2010/main" xmlns="" val="1043968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0CB122FB-026F-47F1-AA3E-6336796EBE6E}" type="slidenum">
              <a:rPr lang="en-US" altLang="en-US">
                <a:solidFill>
                  <a:srgbClr val="000000"/>
                </a:solidFill>
              </a:rPr>
              <a:pPr/>
              <a:t>‹Nº›</a:t>
            </a:fld>
            <a:endParaRPr lang="en-US" altLang="en-US">
              <a:solidFill>
                <a:srgbClr val="000000"/>
              </a:solidFill>
            </a:endParaRPr>
          </a:p>
        </p:txBody>
      </p:sp>
    </p:spTree>
    <p:extLst>
      <p:ext uri="{BB962C8B-B14F-4D97-AF65-F5344CB8AC3E}">
        <p14:creationId xmlns:p14="http://schemas.microsoft.com/office/powerpoint/2010/main" xmlns="" val="2228229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888DEDE4-AEAE-4E40-825D-DA6C7E1E06EF}" type="slidenum">
              <a:rPr lang="en-US" altLang="en-US">
                <a:solidFill>
                  <a:srgbClr val="000000"/>
                </a:solidFill>
              </a:rPr>
              <a:pPr/>
              <a:t>‹Nº›</a:t>
            </a:fld>
            <a:endParaRPr lang="en-US" altLang="en-US">
              <a:solidFill>
                <a:srgbClr val="000000"/>
              </a:solidFill>
            </a:endParaRPr>
          </a:p>
        </p:txBody>
      </p:sp>
    </p:spTree>
    <p:extLst>
      <p:ext uri="{BB962C8B-B14F-4D97-AF65-F5344CB8AC3E}">
        <p14:creationId xmlns:p14="http://schemas.microsoft.com/office/powerpoint/2010/main" xmlns="" val="1644676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A200B9F-068A-4328-B12B-28A9D647A092}" type="slidenum">
              <a:rPr lang="en-US" altLang="en-US">
                <a:solidFill>
                  <a:srgbClr val="000000"/>
                </a:solidFill>
              </a:rPr>
              <a:pPr/>
              <a:t>‹Nº›</a:t>
            </a:fld>
            <a:endParaRPr lang="en-US" altLang="en-US">
              <a:solidFill>
                <a:srgbClr val="000000"/>
              </a:solidFill>
            </a:endParaRPr>
          </a:p>
        </p:txBody>
      </p:sp>
    </p:spTree>
    <p:extLst>
      <p:ext uri="{BB962C8B-B14F-4D97-AF65-F5344CB8AC3E}">
        <p14:creationId xmlns:p14="http://schemas.microsoft.com/office/powerpoint/2010/main" xmlns="" val="804518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8F8D9DC3-EF15-4B4B-BEF6-0A9B8D05D4D1}" type="slidenum">
              <a:rPr lang="en-US" altLang="en-US">
                <a:solidFill>
                  <a:srgbClr val="000000"/>
                </a:solidFill>
              </a:rPr>
              <a:pPr/>
              <a:t>‹Nº›</a:t>
            </a:fld>
            <a:endParaRPr lang="en-US" altLang="en-US">
              <a:solidFill>
                <a:srgbClr val="000000"/>
              </a:solidFill>
            </a:endParaRPr>
          </a:p>
        </p:txBody>
      </p:sp>
    </p:spTree>
    <p:extLst>
      <p:ext uri="{BB962C8B-B14F-4D97-AF65-F5344CB8AC3E}">
        <p14:creationId xmlns:p14="http://schemas.microsoft.com/office/powerpoint/2010/main" xmlns="" val="2261541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A42636D-F9B3-4CDD-8EC1-DBA341A22EA4}" type="slidenum">
              <a:rPr lang="en-US" altLang="en-US">
                <a:solidFill>
                  <a:srgbClr val="000000"/>
                </a:solidFill>
              </a:rPr>
              <a:pPr/>
              <a:t>‹Nº›</a:t>
            </a:fld>
            <a:endParaRPr lang="en-US" altLang="en-US">
              <a:solidFill>
                <a:srgbClr val="000000"/>
              </a:solidFill>
            </a:endParaRPr>
          </a:p>
        </p:txBody>
      </p:sp>
    </p:spTree>
    <p:extLst>
      <p:ext uri="{BB962C8B-B14F-4D97-AF65-F5344CB8AC3E}">
        <p14:creationId xmlns:p14="http://schemas.microsoft.com/office/powerpoint/2010/main" xmlns="" val="3865709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8475" y="201613"/>
            <a:ext cx="2128838" cy="58483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1613"/>
            <a:ext cx="6238875" cy="58483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D2DF21F-60BB-44E2-8E19-6D80338801FF}" type="slidenum">
              <a:rPr lang="en-US" altLang="en-US">
                <a:solidFill>
                  <a:srgbClr val="000000"/>
                </a:solidFill>
              </a:rPr>
              <a:pPr/>
              <a:t>‹Nº›</a:t>
            </a:fld>
            <a:endParaRPr lang="en-US" altLang="en-US">
              <a:solidFill>
                <a:srgbClr val="000000"/>
              </a:solidFill>
            </a:endParaRPr>
          </a:p>
        </p:txBody>
      </p:sp>
    </p:spTree>
    <p:extLst>
      <p:ext uri="{BB962C8B-B14F-4D97-AF65-F5344CB8AC3E}">
        <p14:creationId xmlns:p14="http://schemas.microsoft.com/office/powerpoint/2010/main" xmlns="" val="1967069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738313" y="201613"/>
            <a:ext cx="7239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5240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5240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8623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381750"/>
            <a:ext cx="2133600" cy="47625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89E053F0-8545-411C-86F6-11233E8C8D04}" type="slidenum">
              <a:rPr lang="en-US" altLang="en-US">
                <a:solidFill>
                  <a:srgbClr val="000000"/>
                </a:solidFill>
              </a:rPr>
              <a:pPr/>
              <a:t>‹Nº›</a:t>
            </a:fld>
            <a:endParaRPr lang="en-US" altLang="en-US">
              <a:solidFill>
                <a:srgbClr val="000000"/>
              </a:solidFill>
            </a:endParaRPr>
          </a:p>
        </p:txBody>
      </p:sp>
    </p:spTree>
    <p:extLst>
      <p:ext uri="{BB962C8B-B14F-4D97-AF65-F5344CB8AC3E}">
        <p14:creationId xmlns:p14="http://schemas.microsoft.com/office/powerpoint/2010/main" xmlns="" val="2676156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738313" y="201613"/>
            <a:ext cx="72390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5240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5240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8623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8623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81750"/>
            <a:ext cx="2133600" cy="476250"/>
          </a:xfrm>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1D317DC9-BDCF-4538-A649-3496617EBC08}" type="slidenum">
              <a:rPr lang="en-US" altLang="en-US">
                <a:solidFill>
                  <a:srgbClr val="000000"/>
                </a:solidFill>
              </a:rPr>
              <a:pPr/>
              <a:t>‹Nº›</a:t>
            </a:fld>
            <a:endParaRPr lang="en-US" altLang="en-US">
              <a:solidFill>
                <a:srgbClr val="000000"/>
              </a:solidFill>
            </a:endParaRPr>
          </a:p>
        </p:txBody>
      </p:sp>
    </p:spTree>
    <p:extLst>
      <p:ext uri="{BB962C8B-B14F-4D97-AF65-F5344CB8AC3E}">
        <p14:creationId xmlns:p14="http://schemas.microsoft.com/office/powerpoint/2010/main" xmlns="" val="14979389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738313" y="201613"/>
            <a:ext cx="72390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5240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81750"/>
            <a:ext cx="2133600" cy="47625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2EA45F2B-8068-482E-AE19-93F2541CA312}" type="slidenum">
              <a:rPr lang="en-US" altLang="en-US">
                <a:solidFill>
                  <a:srgbClr val="000000"/>
                </a:solidFill>
              </a:rPr>
              <a:pPr/>
              <a:t>‹Nº›</a:t>
            </a:fld>
            <a:endParaRPr lang="en-US" altLang="en-US">
              <a:solidFill>
                <a:srgbClr val="000000"/>
              </a:solidFill>
            </a:endParaRPr>
          </a:p>
        </p:txBody>
      </p:sp>
    </p:spTree>
    <p:extLst>
      <p:ext uri="{BB962C8B-B14F-4D97-AF65-F5344CB8AC3E}">
        <p14:creationId xmlns:p14="http://schemas.microsoft.com/office/powerpoint/2010/main" xmlns="" val="2365848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738313" y="201613"/>
            <a:ext cx="72390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5240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8623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381750"/>
            <a:ext cx="2133600" cy="47625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2F166E3B-BA72-44D3-A1A0-F676C683596D}" type="slidenum">
              <a:rPr lang="en-US" altLang="en-US">
                <a:solidFill>
                  <a:srgbClr val="000000"/>
                </a:solidFill>
              </a:rPr>
              <a:pPr/>
              <a:t>‹Nº›</a:t>
            </a:fld>
            <a:endParaRPr lang="en-US" altLang="en-US">
              <a:solidFill>
                <a:srgbClr val="000000"/>
              </a:solidFill>
            </a:endParaRPr>
          </a:p>
        </p:txBody>
      </p:sp>
    </p:spTree>
    <p:extLst>
      <p:ext uri="{BB962C8B-B14F-4D97-AF65-F5344CB8AC3E}">
        <p14:creationId xmlns:p14="http://schemas.microsoft.com/office/powerpoint/2010/main" xmlns="" val="1345617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738313" y="201613"/>
            <a:ext cx="72390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524000"/>
            <a:ext cx="8229600" cy="4525963"/>
          </a:xfrm>
        </p:spPr>
        <p:txBody>
          <a:bodyPr/>
          <a:lstStyle/>
          <a:p>
            <a:endParaRPr lang="en-US"/>
          </a:p>
        </p:txBody>
      </p:sp>
      <p:sp>
        <p:nvSpPr>
          <p:cNvPr id="4" name="Date Placeholder 3"/>
          <p:cNvSpPr>
            <a:spLocks noGrp="1"/>
          </p:cNvSpPr>
          <p:nvPr>
            <p:ph type="dt" sz="half" idx="10"/>
          </p:nvPr>
        </p:nvSpPr>
        <p:spPr>
          <a:xfrm>
            <a:off x="457200" y="6381750"/>
            <a:ext cx="2133600" cy="476250"/>
          </a:xfrm>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F328A675-097F-4554-9CE6-C3536FCC59E7}" type="slidenum">
              <a:rPr lang="en-US" altLang="en-US">
                <a:solidFill>
                  <a:srgbClr val="000000"/>
                </a:solidFill>
              </a:rPr>
              <a:pPr/>
              <a:t>‹Nº›</a:t>
            </a:fld>
            <a:endParaRPr lang="en-US" altLang="en-US">
              <a:solidFill>
                <a:srgbClr val="000000"/>
              </a:solidFill>
            </a:endParaRPr>
          </a:p>
        </p:txBody>
      </p:sp>
    </p:spTree>
    <p:extLst>
      <p:ext uri="{BB962C8B-B14F-4D97-AF65-F5344CB8AC3E}">
        <p14:creationId xmlns:p14="http://schemas.microsoft.com/office/powerpoint/2010/main" xmlns="" val="19051153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738313" y="201613"/>
            <a:ext cx="72390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524000"/>
            <a:ext cx="8229600" cy="4525963"/>
          </a:xfrm>
        </p:spPr>
        <p:txBody>
          <a:bodyPr/>
          <a:lstStyle/>
          <a:p>
            <a:endParaRPr lang="en-US"/>
          </a:p>
        </p:txBody>
      </p:sp>
      <p:sp>
        <p:nvSpPr>
          <p:cNvPr id="4" name="Date Placeholder 3"/>
          <p:cNvSpPr>
            <a:spLocks noGrp="1"/>
          </p:cNvSpPr>
          <p:nvPr>
            <p:ph type="dt" sz="half" idx="10"/>
          </p:nvPr>
        </p:nvSpPr>
        <p:spPr>
          <a:xfrm>
            <a:off x="457200" y="6381750"/>
            <a:ext cx="2133600" cy="476250"/>
          </a:xfrm>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5B3D30EF-9464-4E25-9765-A9A02E5485A2}" type="slidenum">
              <a:rPr lang="en-US" altLang="en-US">
                <a:solidFill>
                  <a:srgbClr val="000000"/>
                </a:solidFill>
              </a:rPr>
              <a:pPr/>
              <a:t>‹Nº›</a:t>
            </a:fld>
            <a:endParaRPr lang="en-US" altLang="en-US">
              <a:solidFill>
                <a:srgbClr val="000000"/>
              </a:solidFill>
            </a:endParaRPr>
          </a:p>
        </p:txBody>
      </p:sp>
    </p:spTree>
    <p:extLst>
      <p:ext uri="{BB962C8B-B14F-4D97-AF65-F5344CB8AC3E}">
        <p14:creationId xmlns:p14="http://schemas.microsoft.com/office/powerpoint/2010/main" xmlns="" val="1060971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43050" y="168275"/>
            <a:ext cx="7448550" cy="10699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524000"/>
            <a:ext cx="4038600" cy="2200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4038600" cy="2200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81750"/>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910FC314-FD13-46CB-84C9-CC95ECB4F6D9}" type="slidenum">
              <a:rPr lang="en-US"/>
              <a:pPr/>
              <a:t>‹Nº›</a:t>
            </a:fld>
            <a:endParaRPr lang="en-US"/>
          </a:p>
        </p:txBody>
      </p:sp>
    </p:spTree>
    <p:extLst>
      <p:ext uri="{BB962C8B-B14F-4D97-AF65-F5344CB8AC3E}">
        <p14:creationId xmlns:p14="http://schemas.microsoft.com/office/powerpoint/2010/main" xmlns="" val="36429811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46791" name="Picture 7" descr="croomgraphic_notext"/>
          <p:cNvPicPr>
            <a:picLocks noChangeAspect="1" noChangeArrowheads="1"/>
          </p:cNvPicPr>
          <p:nvPr/>
        </p:nvPicPr>
        <p:blipFill>
          <a:blip r:embed="rId2" cstate="email"/>
          <a:srcRect/>
          <a:stretch>
            <a:fillRect/>
          </a:stretch>
        </p:blipFill>
        <p:spPr bwMode="auto">
          <a:xfrm>
            <a:off x="769620" y="287948"/>
            <a:ext cx="7947660" cy="6356513"/>
          </a:xfrm>
          <a:prstGeom prst="rect">
            <a:avLst/>
          </a:prstGeom>
          <a:noFill/>
        </p:spPr>
      </p:pic>
      <p:sp>
        <p:nvSpPr>
          <p:cNvPr id="246786" name="Rectangle 2"/>
          <p:cNvSpPr>
            <a:spLocks noGrp="1" noChangeArrowheads="1"/>
          </p:cNvSpPr>
          <p:nvPr>
            <p:ph type="ctrTitle"/>
          </p:nvPr>
        </p:nvSpPr>
        <p:spPr>
          <a:xfrm>
            <a:off x="4686300" y="338138"/>
            <a:ext cx="4345954" cy="1200329"/>
          </a:xfr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fontAlgn="base">
              <a:spcBef>
                <a:spcPct val="20000"/>
              </a:spcBef>
              <a:spcAft>
                <a:spcPct val="0"/>
              </a:spcAft>
              <a:buFontTx/>
              <a:buNone/>
              <a:defRPr lang="en-US" sz="3600" b="1">
                <a:solidFill>
                  <a:srgbClr val="002060"/>
                </a:solidFill>
                <a:effectLst>
                  <a:outerShdw blurRad="38100" dist="38100" dir="2700000" algn="tl">
                    <a:srgbClr val="000000">
                      <a:alpha val="43137"/>
                    </a:srgbClr>
                  </a:outerShdw>
                </a:effectLst>
                <a:latin typeface="Calibri" pitchFamily="34" charset="0"/>
                <a:ea typeface="+mn-ea"/>
                <a:cs typeface="Times New Roman" pitchFamily="18" charset="0"/>
              </a:defRPr>
            </a:lvl1pPr>
          </a:lstStyle>
          <a:p>
            <a:r>
              <a:rPr lang="en-US" smtClean="0"/>
              <a:t>Click to edit Master title style</a:t>
            </a:r>
            <a:endParaRPr lang="en-US"/>
          </a:p>
        </p:txBody>
      </p:sp>
      <p:sp>
        <p:nvSpPr>
          <p:cNvPr id="246787" name="Rectangle 3"/>
          <p:cNvSpPr>
            <a:spLocks noGrp="1" noChangeArrowheads="1"/>
          </p:cNvSpPr>
          <p:nvPr>
            <p:ph type="subTitle" idx="1"/>
          </p:nvPr>
        </p:nvSpPr>
        <p:spPr>
          <a:xfrm>
            <a:off x="4686300" y="4983480"/>
            <a:ext cx="4236720" cy="1200329"/>
          </a:xfrm>
        </p:spPr>
        <p:txBody>
          <a:bodyPr/>
          <a:lstStyle>
            <a:lvl1pPr marL="0" indent="0" algn="ctr">
              <a:buFontTx/>
              <a:buNone/>
              <a:defRPr sz="3600">
                <a:solidFill>
                  <a:srgbClr val="002060"/>
                </a:solidFill>
                <a:effectLst>
                  <a:outerShdw blurRad="38100" dist="38100" dir="2700000" algn="tl">
                    <a:srgbClr val="000000">
                      <a:alpha val="43137"/>
                    </a:srgbClr>
                  </a:outerShdw>
                </a:effectLst>
                <a:latin typeface="Calibri" pitchFamily="34" charset="0"/>
                <a:cs typeface="Times New Roman" pitchFamily="18" charset="0"/>
              </a:defRPr>
            </a:lvl1pPr>
          </a:lstStyle>
          <a:p>
            <a:r>
              <a:rPr lang="en-US" smtClean="0"/>
              <a:t>Click to edit Master subtitle style</a:t>
            </a:r>
            <a:endParaRPr lang="en-US"/>
          </a:p>
        </p:txBody>
      </p:sp>
      <p:sp>
        <p:nvSpPr>
          <p:cNvPr id="246788" name="Rectangle 4"/>
          <p:cNvSpPr>
            <a:spLocks noGrp="1" noChangeArrowheads="1"/>
          </p:cNvSpPr>
          <p:nvPr>
            <p:ph type="dt" sz="half" idx="2"/>
          </p:nvPr>
        </p:nvSpPr>
        <p:spPr>
          <a:xfrm>
            <a:off x="457200" y="6245225"/>
            <a:ext cx="1111250" cy="476250"/>
          </a:xfrm>
        </p:spPr>
        <p:txBody>
          <a:bodyPr/>
          <a:lstStyle>
            <a:lvl1pPr>
              <a:defRPr/>
            </a:lvl1pPr>
          </a:lstStyle>
          <a:p>
            <a:endParaRPr lang="en-US">
              <a:solidFill>
                <a:srgbClr val="000000"/>
              </a:solidFill>
            </a:endParaRPr>
          </a:p>
        </p:txBody>
      </p:sp>
      <p:sp>
        <p:nvSpPr>
          <p:cNvPr id="246789" name="Rectangle 5"/>
          <p:cNvSpPr>
            <a:spLocks noGrp="1" noChangeArrowheads="1"/>
          </p:cNvSpPr>
          <p:nvPr>
            <p:ph type="ftr" sz="quarter" idx="3"/>
          </p:nvPr>
        </p:nvSpPr>
        <p:spPr/>
        <p:txBody>
          <a:bodyPr/>
          <a:lstStyle>
            <a:lvl1pPr>
              <a:defRPr/>
            </a:lvl1pPr>
          </a:lstStyle>
          <a:p>
            <a:endParaRPr lang="en-US">
              <a:solidFill>
                <a:srgbClr val="000000"/>
              </a:solidFill>
            </a:endParaRPr>
          </a:p>
        </p:txBody>
      </p:sp>
      <p:sp>
        <p:nvSpPr>
          <p:cNvPr id="246790" name="Rectangle 6"/>
          <p:cNvSpPr>
            <a:spLocks noGrp="1" noChangeArrowheads="1"/>
          </p:cNvSpPr>
          <p:nvPr>
            <p:ph type="sldNum" sz="quarter" idx="4"/>
          </p:nvPr>
        </p:nvSpPr>
        <p:spPr/>
        <p:txBody>
          <a:bodyPr/>
          <a:lstStyle>
            <a:lvl1pPr>
              <a:defRPr/>
            </a:lvl1pPr>
          </a:lstStyle>
          <a:p>
            <a:fld id="{101A2FFC-9554-475F-AD59-52E6BC3F1B32}" type="slidenum">
              <a:rPr lang="en-US">
                <a:solidFill>
                  <a:srgbClr val="000000"/>
                </a:solidFill>
              </a:rPr>
              <a:pPr/>
              <a:t>‹Nº›</a:t>
            </a:fld>
            <a:endParaRPr lang="en-US">
              <a:solidFill>
                <a:srgbClr val="000000"/>
              </a:solidFill>
            </a:endParaRPr>
          </a:p>
        </p:txBody>
      </p:sp>
      <p:sp>
        <p:nvSpPr>
          <p:cNvPr id="246792" name="Rectangle 8"/>
          <p:cNvSpPr>
            <a:spLocks noChangeArrowheads="1"/>
          </p:cNvSpPr>
          <p:nvPr/>
        </p:nvSpPr>
        <p:spPr bwMode="auto">
          <a:xfrm>
            <a:off x="-76200" y="0"/>
            <a:ext cx="152400" cy="6934200"/>
          </a:xfrm>
          <a:prstGeom prst="rect">
            <a:avLst/>
          </a:prstGeom>
          <a:solidFill>
            <a:srgbClr val="E6E6CC"/>
          </a:soli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793" name="Rectangle 9"/>
          <p:cNvSpPr>
            <a:spLocks noChangeArrowheads="1"/>
          </p:cNvSpPr>
          <p:nvPr/>
        </p:nvSpPr>
        <p:spPr bwMode="auto">
          <a:xfrm>
            <a:off x="0" y="0"/>
            <a:ext cx="9144000" cy="92075"/>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794" name="Rectangle 10"/>
          <p:cNvSpPr>
            <a:spLocks noChangeArrowheads="1"/>
          </p:cNvSpPr>
          <p:nvPr/>
        </p:nvSpPr>
        <p:spPr bwMode="auto">
          <a:xfrm>
            <a:off x="0" y="6781800"/>
            <a:ext cx="9144000" cy="152400"/>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795" name="Rectangle 11"/>
          <p:cNvSpPr>
            <a:spLocks noChangeArrowheads="1"/>
          </p:cNvSpPr>
          <p:nvPr/>
        </p:nvSpPr>
        <p:spPr bwMode="auto">
          <a:xfrm>
            <a:off x="9067800" y="0"/>
            <a:ext cx="76200" cy="6858000"/>
          </a:xfrm>
          <a:prstGeom prst="rect">
            <a:avLst/>
          </a:prstGeom>
          <a:solidFill>
            <a:srgbClr val="7798C1"/>
          </a:soli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796" name="Text Box 12"/>
          <p:cNvSpPr txBox="1">
            <a:spLocks noChangeArrowheads="1"/>
          </p:cNvSpPr>
          <p:nvPr/>
        </p:nvSpPr>
        <p:spPr bwMode="auto">
          <a:xfrm>
            <a:off x="5410200" y="6324600"/>
            <a:ext cx="3733800" cy="336550"/>
          </a:xfrm>
          <a:prstGeom prst="rect">
            <a:avLst/>
          </a:prstGeom>
          <a:noFill/>
          <a:ln w="9525">
            <a:noFill/>
            <a:miter lim="800000"/>
            <a:headEnd/>
            <a:tailEnd/>
          </a:ln>
          <a:effectLst/>
        </p:spPr>
        <p:txBody>
          <a:bodyPr>
            <a:spAutoFit/>
          </a:bodyPr>
          <a:lstStyle/>
          <a:p>
            <a:pPr algn="ctr" fontAlgn="base">
              <a:spcBef>
                <a:spcPct val="50000"/>
              </a:spcBef>
              <a:spcAft>
                <a:spcPct val="0"/>
              </a:spcAft>
            </a:pPr>
            <a:r>
              <a:rPr lang="en-US" sz="1600">
                <a:solidFill>
                  <a:srgbClr val="7798C1"/>
                </a:solidFill>
                <a:latin typeface="Verdana" pitchFamily="34" charset="0"/>
              </a:rPr>
              <a:t>Strategy For The 21</a:t>
            </a:r>
            <a:r>
              <a:rPr lang="en-US" sz="1600" baseline="30000">
                <a:solidFill>
                  <a:srgbClr val="7798C1"/>
                </a:solidFill>
                <a:latin typeface="Verdana" pitchFamily="34" charset="0"/>
              </a:rPr>
              <a:t>st</a:t>
            </a:r>
            <a:r>
              <a:rPr lang="en-US" sz="1600">
                <a:solidFill>
                  <a:srgbClr val="7798C1"/>
                </a:solidFill>
                <a:latin typeface="Verdana" pitchFamily="34" charset="0"/>
              </a:rPr>
              <a:t> Century</a:t>
            </a:r>
          </a:p>
        </p:txBody>
      </p:sp>
      <p:sp>
        <p:nvSpPr>
          <p:cNvPr id="246798" name="Rectangle 14"/>
          <p:cNvSpPr>
            <a:spLocks noChangeArrowheads="1"/>
          </p:cNvSpPr>
          <p:nvPr/>
        </p:nvSpPr>
        <p:spPr bwMode="auto">
          <a:xfrm>
            <a:off x="2592388" y="133350"/>
            <a:ext cx="6399212" cy="19050"/>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799" name="Rectangle 15"/>
          <p:cNvSpPr>
            <a:spLocks noChangeArrowheads="1"/>
          </p:cNvSpPr>
          <p:nvPr/>
        </p:nvSpPr>
        <p:spPr bwMode="auto">
          <a:xfrm>
            <a:off x="133350" y="2514600"/>
            <a:ext cx="19050" cy="3581400"/>
          </a:xfrm>
          <a:prstGeom prst="rect">
            <a:avLst/>
          </a:prstGeom>
          <a:gradFill rotWithShape="1">
            <a:gsLst>
              <a:gs pos="0">
                <a:srgbClr val="E6E6CC"/>
              </a:gs>
              <a:gs pos="100000">
                <a:srgbClr val="7798C1"/>
              </a:gs>
            </a:gsLst>
            <a:lin ang="540000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800" name="Rectangle 16"/>
          <p:cNvSpPr>
            <a:spLocks noChangeArrowheads="1"/>
          </p:cNvSpPr>
          <p:nvPr/>
        </p:nvSpPr>
        <p:spPr bwMode="auto">
          <a:xfrm>
            <a:off x="1382713" y="6477000"/>
            <a:ext cx="4332287" cy="73025"/>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801" name="Text Box 17"/>
          <p:cNvSpPr txBox="1">
            <a:spLocks noChangeArrowheads="1"/>
          </p:cNvSpPr>
          <p:nvPr/>
        </p:nvSpPr>
        <p:spPr bwMode="auto">
          <a:xfrm>
            <a:off x="137160" y="144780"/>
            <a:ext cx="3505200" cy="396875"/>
          </a:xfrm>
          <a:prstGeom prst="rect">
            <a:avLst/>
          </a:prstGeom>
          <a:noFill/>
          <a:ln w="9525">
            <a:noFill/>
            <a:miter lim="800000"/>
            <a:headEnd/>
            <a:tailEnd/>
          </a:ln>
          <a:effectLst>
            <a:outerShdw dist="35921" dir="2700000" algn="ctr" rotWithShape="0">
              <a:srgbClr val="E6E6CC"/>
            </a:outerShdw>
          </a:effectLst>
        </p:spPr>
        <p:txBody>
          <a:bodyPr>
            <a:spAutoFit/>
          </a:bodyPr>
          <a:lstStyle/>
          <a:p>
            <a:pPr algn="ctr" fontAlgn="base">
              <a:spcBef>
                <a:spcPct val="50000"/>
              </a:spcBef>
              <a:spcAft>
                <a:spcPct val="0"/>
              </a:spcAft>
            </a:pPr>
            <a:r>
              <a:rPr lang="en-US" sz="2000" b="1" dirty="0">
                <a:solidFill>
                  <a:srgbClr val="7493BF"/>
                </a:solidFill>
                <a:latin typeface="Verdana" pitchFamily="34" charset="0"/>
              </a:rPr>
              <a:t>Prometheus Process</a:t>
            </a:r>
          </a:p>
        </p:txBody>
      </p:sp>
      <p:pic>
        <p:nvPicPr>
          <p:cNvPr id="246802" name="Picture 18"/>
          <p:cNvPicPr>
            <a:picLocks noChangeAspect="1" noChangeArrowheads="1"/>
          </p:cNvPicPr>
          <p:nvPr/>
        </p:nvPicPr>
        <p:blipFill>
          <a:blip r:embed="rId3" cstate="email"/>
          <a:srcRect/>
          <a:stretch>
            <a:fillRect/>
          </a:stretch>
        </p:blipFill>
        <p:spPr bwMode="auto">
          <a:xfrm>
            <a:off x="109538" y="6230938"/>
            <a:ext cx="584200" cy="541337"/>
          </a:xfrm>
          <a:prstGeom prst="rect">
            <a:avLst/>
          </a:prstGeom>
          <a:noFill/>
          <a:ln w="9525">
            <a:noFill/>
            <a:miter lim="800000"/>
            <a:headEnd/>
            <a:tailEnd/>
          </a:ln>
          <a:effectLst/>
        </p:spPr>
      </p:pic>
      <p:sp>
        <p:nvSpPr>
          <p:cNvPr id="246803" name="Text Box 19"/>
          <p:cNvSpPr txBox="1">
            <a:spLocks noChangeArrowheads="1"/>
          </p:cNvSpPr>
          <p:nvPr/>
        </p:nvSpPr>
        <p:spPr bwMode="auto">
          <a:xfrm>
            <a:off x="280988" y="6197600"/>
            <a:ext cx="2246312" cy="336550"/>
          </a:xfrm>
          <a:prstGeom prst="rect">
            <a:avLst/>
          </a:prstGeom>
          <a:noFill/>
          <a:ln w="9525">
            <a:noFill/>
            <a:miter lim="800000"/>
            <a:headEnd/>
            <a:tailEnd/>
          </a:ln>
          <a:effectLst/>
        </p:spPr>
        <p:txBody>
          <a:bodyPr>
            <a:spAutoFit/>
          </a:bodyPr>
          <a:lstStyle/>
          <a:p>
            <a:pPr fontAlgn="base">
              <a:spcBef>
                <a:spcPct val="50000"/>
              </a:spcBef>
              <a:spcAft>
                <a:spcPct val="0"/>
              </a:spcAft>
            </a:pPr>
            <a:r>
              <a:rPr lang="en-US" sz="1600">
                <a:solidFill>
                  <a:srgbClr val="7798C1"/>
                </a:solidFill>
                <a:latin typeface="Verdana" pitchFamily="34" charset="0"/>
              </a:rPr>
              <a:t>venturist</a:t>
            </a:r>
            <a:r>
              <a:rPr lang="en-US" sz="1600" baseline="30000">
                <a:solidFill>
                  <a:srgbClr val="7798C1"/>
                </a:solidFill>
                <a:latin typeface="Verdana" pitchFamily="34" charset="0"/>
              </a:rPr>
              <a:t>®</a:t>
            </a:r>
          </a:p>
        </p:txBody>
      </p:sp>
      <p:sp>
        <p:nvSpPr>
          <p:cNvPr id="246804" name="Text Box 20"/>
          <p:cNvSpPr txBox="1">
            <a:spLocks noChangeArrowheads="1"/>
          </p:cNvSpPr>
          <p:nvPr/>
        </p:nvSpPr>
        <p:spPr bwMode="auto">
          <a:xfrm>
            <a:off x="539750" y="6443663"/>
            <a:ext cx="839788" cy="214312"/>
          </a:xfrm>
          <a:prstGeom prst="rect">
            <a:avLst/>
          </a:prstGeom>
          <a:noFill/>
          <a:ln w="9525">
            <a:noFill/>
            <a:miter lim="800000"/>
            <a:headEnd/>
            <a:tailEnd/>
          </a:ln>
          <a:effectLst/>
        </p:spPr>
        <p:txBody>
          <a:bodyPr>
            <a:spAutoFit/>
          </a:bodyPr>
          <a:lstStyle/>
          <a:p>
            <a:pPr fontAlgn="base">
              <a:spcBef>
                <a:spcPct val="50000"/>
              </a:spcBef>
              <a:spcAft>
                <a:spcPct val="0"/>
              </a:spcAft>
            </a:pPr>
            <a:r>
              <a:rPr lang="en-US" sz="800">
                <a:solidFill>
                  <a:srgbClr val="7798C1"/>
                </a:solidFill>
                <a:latin typeface="Verdana" pitchFamily="34" charset="0"/>
              </a:rPr>
              <a:t>incorporated</a:t>
            </a:r>
          </a:p>
        </p:txBody>
      </p:sp>
    </p:spTree>
    <p:extLst>
      <p:ext uri="{BB962C8B-B14F-4D97-AF65-F5344CB8AC3E}">
        <p14:creationId xmlns:p14="http://schemas.microsoft.com/office/powerpoint/2010/main" xmlns="" val="14748264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24621-7B5A-4AE2-B924-C112EC80CD2D}"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23497294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A876DF6-4EAC-41F7-BB1B-34A36D939775}"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15370482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2200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4038600" cy="2200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095FCB3-38BE-4B41-A467-432C38ECDF8E}"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9813798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AFC975C6-F36F-4CD1-833B-D77097C5D712}"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41470375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30CAD2E9-E34E-4CB9-B1BB-83BF57E17793}"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22424802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3B737E6-99F1-4E3F-94D6-951E2EC9B2A9}"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41744402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A3ECA9F-5F54-49F5-87E8-F9714F62E7E2}"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22895443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C2D38E2-27E3-42FD-BCA2-192CB75FDFAD}"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18945746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71642AD-F1C1-4619-94CF-B9467FA1331A}"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13008019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168275"/>
            <a:ext cx="2133600" cy="355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8275"/>
            <a:ext cx="6248400" cy="355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C4B8CD6-15C3-461D-9122-54B284FCE076}"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8906603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543050" y="168275"/>
            <a:ext cx="7448550" cy="10699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2200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524000"/>
            <a:ext cx="4038600" cy="2200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81750"/>
            <a:ext cx="2133600" cy="47625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482B418E-A0FE-484C-BEF5-805C0F622FB7}"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41160152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43050" y="168275"/>
            <a:ext cx="7448550" cy="10699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2200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524000"/>
            <a:ext cx="4038600" cy="10239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2700338"/>
            <a:ext cx="4038600" cy="10239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381750"/>
            <a:ext cx="2133600" cy="476250"/>
          </a:xfrm>
        </p:spPr>
        <p:txBody>
          <a:bodyPr/>
          <a:lstStyle>
            <a:lvl1pPr>
              <a:defRPr/>
            </a:lvl1pPr>
          </a:lstStyle>
          <a:p>
            <a:endParaRPr 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E9AC7AC1-E79D-4726-B213-56CDC3B3CA7C}"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31932397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43050" y="168275"/>
            <a:ext cx="7448550" cy="10699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524000"/>
            <a:ext cx="8229600" cy="2200275"/>
          </a:xfrm>
        </p:spPr>
        <p:txBody>
          <a:bodyPr/>
          <a:lstStyle/>
          <a:p>
            <a:r>
              <a:rPr lang="en-US" smtClean="0"/>
              <a:t>Click icon to add table</a:t>
            </a:r>
            <a:endParaRPr lang="en-US"/>
          </a:p>
        </p:txBody>
      </p:sp>
      <p:sp>
        <p:nvSpPr>
          <p:cNvPr id="4" name="Date Placeholder 3"/>
          <p:cNvSpPr>
            <a:spLocks noGrp="1"/>
          </p:cNvSpPr>
          <p:nvPr>
            <p:ph type="dt" sz="half" idx="10"/>
          </p:nvPr>
        </p:nvSpPr>
        <p:spPr>
          <a:xfrm>
            <a:off x="457200" y="6381750"/>
            <a:ext cx="2133600" cy="476250"/>
          </a:xfrm>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BCB9429F-647D-4E95-A44A-7D969264F1E4}"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14337641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371600" y="76200"/>
            <a:ext cx="72390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86F50C73-03F5-4264-BE7A-1E1DB8B8E981}"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40266818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43050" y="168275"/>
            <a:ext cx="7448550" cy="10699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524000"/>
            <a:ext cx="4038600" cy="2200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4038600" cy="2200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81750"/>
            <a:ext cx="2133600" cy="47625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910FC314-FD13-46CB-84C9-CC95ECB4F6D9}"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30301426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543050" y="168275"/>
            <a:ext cx="7448550" cy="1069975"/>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524000"/>
            <a:ext cx="8229600" cy="2200275"/>
          </a:xfrm>
        </p:spPr>
        <p:txBody>
          <a:bodyPr/>
          <a:lstStyle/>
          <a:p>
            <a:pPr lvl="0"/>
            <a:endParaRPr lang="en-US" noProof="0" smtClean="0"/>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35BBE77E-2B5B-408E-B8BE-186F1435E25B}" type="slidenum">
              <a:rPr lang="en-US"/>
              <a:pPr>
                <a:defRPr/>
              </a:pPr>
              <a:t>‹Nº›</a:t>
            </a:fld>
            <a:endParaRPr lang="en-US"/>
          </a:p>
        </p:txBody>
      </p:sp>
    </p:spTree>
    <p:extLst>
      <p:ext uri="{BB962C8B-B14F-4D97-AF65-F5344CB8AC3E}">
        <p14:creationId xmlns:p14="http://schemas.microsoft.com/office/powerpoint/2010/main" xmlns="" val="14456010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46791" name="Picture 7" descr="croomgraphic_notext"/>
          <p:cNvPicPr>
            <a:picLocks noChangeAspect="1" noChangeArrowheads="1"/>
          </p:cNvPicPr>
          <p:nvPr/>
        </p:nvPicPr>
        <p:blipFill>
          <a:blip r:embed="rId2" cstate="email"/>
          <a:srcRect/>
          <a:stretch>
            <a:fillRect/>
          </a:stretch>
        </p:blipFill>
        <p:spPr bwMode="auto">
          <a:xfrm>
            <a:off x="769620" y="287948"/>
            <a:ext cx="7947660" cy="6356513"/>
          </a:xfrm>
          <a:prstGeom prst="rect">
            <a:avLst/>
          </a:prstGeom>
          <a:noFill/>
        </p:spPr>
      </p:pic>
      <p:sp>
        <p:nvSpPr>
          <p:cNvPr id="246786" name="Rectangle 2"/>
          <p:cNvSpPr>
            <a:spLocks noGrp="1" noChangeArrowheads="1"/>
          </p:cNvSpPr>
          <p:nvPr>
            <p:ph type="ctrTitle"/>
          </p:nvPr>
        </p:nvSpPr>
        <p:spPr>
          <a:xfrm>
            <a:off x="4686300" y="338138"/>
            <a:ext cx="4345954" cy="1200329"/>
          </a:xfr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fontAlgn="base">
              <a:spcBef>
                <a:spcPct val="20000"/>
              </a:spcBef>
              <a:spcAft>
                <a:spcPct val="0"/>
              </a:spcAft>
              <a:buFontTx/>
              <a:buNone/>
              <a:defRPr lang="en-US" sz="3600" b="1">
                <a:solidFill>
                  <a:srgbClr val="002060"/>
                </a:solidFill>
                <a:effectLst>
                  <a:outerShdw blurRad="38100" dist="38100" dir="2700000" algn="tl">
                    <a:srgbClr val="000000">
                      <a:alpha val="43137"/>
                    </a:srgbClr>
                  </a:outerShdw>
                </a:effectLst>
                <a:latin typeface="Calibri" pitchFamily="34" charset="0"/>
                <a:ea typeface="+mn-ea"/>
                <a:cs typeface="Times New Roman" pitchFamily="18" charset="0"/>
              </a:defRPr>
            </a:lvl1pPr>
          </a:lstStyle>
          <a:p>
            <a:r>
              <a:rPr lang="en-US" smtClean="0"/>
              <a:t>Click to edit Master title style</a:t>
            </a:r>
            <a:endParaRPr lang="en-US"/>
          </a:p>
        </p:txBody>
      </p:sp>
      <p:sp>
        <p:nvSpPr>
          <p:cNvPr id="246787" name="Rectangle 3"/>
          <p:cNvSpPr>
            <a:spLocks noGrp="1" noChangeArrowheads="1"/>
          </p:cNvSpPr>
          <p:nvPr>
            <p:ph type="subTitle" idx="1"/>
          </p:nvPr>
        </p:nvSpPr>
        <p:spPr>
          <a:xfrm>
            <a:off x="4686300" y="4983480"/>
            <a:ext cx="4236720" cy="1200329"/>
          </a:xfrm>
        </p:spPr>
        <p:txBody>
          <a:bodyPr/>
          <a:lstStyle>
            <a:lvl1pPr marL="0" indent="0" algn="ctr">
              <a:buFontTx/>
              <a:buNone/>
              <a:defRPr sz="3600">
                <a:solidFill>
                  <a:srgbClr val="002060"/>
                </a:solidFill>
                <a:effectLst>
                  <a:outerShdw blurRad="38100" dist="38100" dir="2700000" algn="tl">
                    <a:srgbClr val="000000">
                      <a:alpha val="43137"/>
                    </a:srgbClr>
                  </a:outerShdw>
                </a:effectLst>
                <a:latin typeface="Calibri" pitchFamily="34" charset="0"/>
                <a:cs typeface="Times New Roman" pitchFamily="18" charset="0"/>
              </a:defRPr>
            </a:lvl1pPr>
          </a:lstStyle>
          <a:p>
            <a:r>
              <a:rPr lang="en-US" smtClean="0"/>
              <a:t>Click to edit Master subtitle style</a:t>
            </a:r>
            <a:endParaRPr lang="en-US"/>
          </a:p>
        </p:txBody>
      </p:sp>
      <p:sp>
        <p:nvSpPr>
          <p:cNvPr id="246788" name="Rectangle 4"/>
          <p:cNvSpPr>
            <a:spLocks noGrp="1" noChangeArrowheads="1"/>
          </p:cNvSpPr>
          <p:nvPr>
            <p:ph type="dt" sz="half" idx="2"/>
          </p:nvPr>
        </p:nvSpPr>
        <p:spPr>
          <a:xfrm>
            <a:off x="457200" y="6245225"/>
            <a:ext cx="1111250" cy="476250"/>
          </a:xfrm>
        </p:spPr>
        <p:txBody>
          <a:bodyPr/>
          <a:lstStyle>
            <a:lvl1pPr>
              <a:defRPr/>
            </a:lvl1pPr>
          </a:lstStyle>
          <a:p>
            <a:endParaRPr lang="en-US">
              <a:solidFill>
                <a:srgbClr val="000000"/>
              </a:solidFill>
            </a:endParaRPr>
          </a:p>
        </p:txBody>
      </p:sp>
      <p:sp>
        <p:nvSpPr>
          <p:cNvPr id="246789" name="Rectangle 5"/>
          <p:cNvSpPr>
            <a:spLocks noGrp="1" noChangeArrowheads="1"/>
          </p:cNvSpPr>
          <p:nvPr>
            <p:ph type="ftr" sz="quarter" idx="3"/>
          </p:nvPr>
        </p:nvSpPr>
        <p:spPr/>
        <p:txBody>
          <a:bodyPr/>
          <a:lstStyle>
            <a:lvl1pPr>
              <a:defRPr/>
            </a:lvl1pPr>
          </a:lstStyle>
          <a:p>
            <a:endParaRPr lang="en-US">
              <a:solidFill>
                <a:srgbClr val="000000"/>
              </a:solidFill>
            </a:endParaRPr>
          </a:p>
        </p:txBody>
      </p:sp>
      <p:sp>
        <p:nvSpPr>
          <p:cNvPr id="246790" name="Rectangle 6"/>
          <p:cNvSpPr>
            <a:spLocks noGrp="1" noChangeArrowheads="1"/>
          </p:cNvSpPr>
          <p:nvPr>
            <p:ph type="sldNum" sz="quarter" idx="4"/>
          </p:nvPr>
        </p:nvSpPr>
        <p:spPr/>
        <p:txBody>
          <a:bodyPr/>
          <a:lstStyle>
            <a:lvl1pPr>
              <a:defRPr/>
            </a:lvl1pPr>
          </a:lstStyle>
          <a:p>
            <a:fld id="{101A2FFC-9554-475F-AD59-52E6BC3F1B32}" type="slidenum">
              <a:rPr lang="en-US">
                <a:solidFill>
                  <a:srgbClr val="000000"/>
                </a:solidFill>
              </a:rPr>
              <a:pPr/>
              <a:t>‹Nº›</a:t>
            </a:fld>
            <a:endParaRPr lang="en-US">
              <a:solidFill>
                <a:srgbClr val="000000"/>
              </a:solidFill>
            </a:endParaRPr>
          </a:p>
        </p:txBody>
      </p:sp>
      <p:sp>
        <p:nvSpPr>
          <p:cNvPr id="246792" name="Rectangle 8"/>
          <p:cNvSpPr>
            <a:spLocks noChangeArrowheads="1"/>
          </p:cNvSpPr>
          <p:nvPr/>
        </p:nvSpPr>
        <p:spPr bwMode="auto">
          <a:xfrm>
            <a:off x="-76200" y="0"/>
            <a:ext cx="152400" cy="6934200"/>
          </a:xfrm>
          <a:prstGeom prst="rect">
            <a:avLst/>
          </a:prstGeom>
          <a:solidFill>
            <a:srgbClr val="E6E6CC"/>
          </a:soli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793" name="Rectangle 9"/>
          <p:cNvSpPr>
            <a:spLocks noChangeArrowheads="1"/>
          </p:cNvSpPr>
          <p:nvPr/>
        </p:nvSpPr>
        <p:spPr bwMode="auto">
          <a:xfrm>
            <a:off x="0" y="0"/>
            <a:ext cx="9144000" cy="92075"/>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794" name="Rectangle 10"/>
          <p:cNvSpPr>
            <a:spLocks noChangeArrowheads="1"/>
          </p:cNvSpPr>
          <p:nvPr/>
        </p:nvSpPr>
        <p:spPr bwMode="auto">
          <a:xfrm>
            <a:off x="0" y="6781800"/>
            <a:ext cx="9144000" cy="152400"/>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795" name="Rectangle 11"/>
          <p:cNvSpPr>
            <a:spLocks noChangeArrowheads="1"/>
          </p:cNvSpPr>
          <p:nvPr/>
        </p:nvSpPr>
        <p:spPr bwMode="auto">
          <a:xfrm>
            <a:off x="9067800" y="0"/>
            <a:ext cx="76200" cy="6858000"/>
          </a:xfrm>
          <a:prstGeom prst="rect">
            <a:avLst/>
          </a:prstGeom>
          <a:solidFill>
            <a:srgbClr val="7798C1"/>
          </a:soli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796" name="Text Box 12"/>
          <p:cNvSpPr txBox="1">
            <a:spLocks noChangeArrowheads="1"/>
          </p:cNvSpPr>
          <p:nvPr/>
        </p:nvSpPr>
        <p:spPr bwMode="auto">
          <a:xfrm>
            <a:off x="5410200" y="6324600"/>
            <a:ext cx="3733800" cy="336550"/>
          </a:xfrm>
          <a:prstGeom prst="rect">
            <a:avLst/>
          </a:prstGeom>
          <a:noFill/>
          <a:ln w="9525">
            <a:noFill/>
            <a:miter lim="800000"/>
            <a:headEnd/>
            <a:tailEnd/>
          </a:ln>
          <a:effectLst/>
        </p:spPr>
        <p:txBody>
          <a:bodyPr>
            <a:spAutoFit/>
          </a:bodyPr>
          <a:lstStyle/>
          <a:p>
            <a:pPr algn="ctr" fontAlgn="base">
              <a:spcBef>
                <a:spcPct val="50000"/>
              </a:spcBef>
              <a:spcAft>
                <a:spcPct val="0"/>
              </a:spcAft>
            </a:pPr>
            <a:r>
              <a:rPr lang="en-US" sz="1600">
                <a:solidFill>
                  <a:srgbClr val="7798C1"/>
                </a:solidFill>
                <a:latin typeface="Verdana" pitchFamily="34" charset="0"/>
              </a:rPr>
              <a:t>Strategy For The 21</a:t>
            </a:r>
            <a:r>
              <a:rPr lang="en-US" sz="1600" baseline="30000">
                <a:solidFill>
                  <a:srgbClr val="7798C1"/>
                </a:solidFill>
                <a:latin typeface="Verdana" pitchFamily="34" charset="0"/>
              </a:rPr>
              <a:t>st</a:t>
            </a:r>
            <a:r>
              <a:rPr lang="en-US" sz="1600">
                <a:solidFill>
                  <a:srgbClr val="7798C1"/>
                </a:solidFill>
                <a:latin typeface="Verdana" pitchFamily="34" charset="0"/>
              </a:rPr>
              <a:t> Century</a:t>
            </a:r>
          </a:p>
        </p:txBody>
      </p:sp>
      <p:sp>
        <p:nvSpPr>
          <p:cNvPr id="246798" name="Rectangle 14"/>
          <p:cNvSpPr>
            <a:spLocks noChangeArrowheads="1"/>
          </p:cNvSpPr>
          <p:nvPr/>
        </p:nvSpPr>
        <p:spPr bwMode="auto">
          <a:xfrm>
            <a:off x="2592388" y="133350"/>
            <a:ext cx="6399212" cy="19050"/>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799" name="Rectangle 15"/>
          <p:cNvSpPr>
            <a:spLocks noChangeArrowheads="1"/>
          </p:cNvSpPr>
          <p:nvPr/>
        </p:nvSpPr>
        <p:spPr bwMode="auto">
          <a:xfrm>
            <a:off x="133350" y="2514600"/>
            <a:ext cx="19050" cy="3581400"/>
          </a:xfrm>
          <a:prstGeom prst="rect">
            <a:avLst/>
          </a:prstGeom>
          <a:gradFill rotWithShape="1">
            <a:gsLst>
              <a:gs pos="0">
                <a:srgbClr val="E6E6CC"/>
              </a:gs>
              <a:gs pos="100000">
                <a:srgbClr val="7798C1"/>
              </a:gs>
            </a:gsLst>
            <a:lin ang="540000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800" name="Rectangle 16"/>
          <p:cNvSpPr>
            <a:spLocks noChangeArrowheads="1"/>
          </p:cNvSpPr>
          <p:nvPr/>
        </p:nvSpPr>
        <p:spPr bwMode="auto">
          <a:xfrm>
            <a:off x="1382713" y="6477000"/>
            <a:ext cx="4332287" cy="73025"/>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801" name="Text Box 17"/>
          <p:cNvSpPr txBox="1">
            <a:spLocks noChangeArrowheads="1"/>
          </p:cNvSpPr>
          <p:nvPr/>
        </p:nvSpPr>
        <p:spPr bwMode="auto">
          <a:xfrm>
            <a:off x="137160" y="144780"/>
            <a:ext cx="3505200" cy="396875"/>
          </a:xfrm>
          <a:prstGeom prst="rect">
            <a:avLst/>
          </a:prstGeom>
          <a:noFill/>
          <a:ln w="9525">
            <a:noFill/>
            <a:miter lim="800000"/>
            <a:headEnd/>
            <a:tailEnd/>
          </a:ln>
          <a:effectLst>
            <a:outerShdw dist="35921" dir="2700000" algn="ctr" rotWithShape="0">
              <a:srgbClr val="E6E6CC"/>
            </a:outerShdw>
          </a:effectLst>
        </p:spPr>
        <p:txBody>
          <a:bodyPr>
            <a:spAutoFit/>
          </a:bodyPr>
          <a:lstStyle/>
          <a:p>
            <a:pPr algn="ctr" fontAlgn="base">
              <a:spcBef>
                <a:spcPct val="50000"/>
              </a:spcBef>
              <a:spcAft>
                <a:spcPct val="0"/>
              </a:spcAft>
            </a:pPr>
            <a:r>
              <a:rPr lang="en-US" sz="2000" b="1" dirty="0">
                <a:solidFill>
                  <a:srgbClr val="7493BF"/>
                </a:solidFill>
                <a:latin typeface="Verdana" pitchFamily="34" charset="0"/>
              </a:rPr>
              <a:t>Prometheus Process</a:t>
            </a:r>
          </a:p>
        </p:txBody>
      </p:sp>
      <p:pic>
        <p:nvPicPr>
          <p:cNvPr id="246802" name="Picture 18"/>
          <p:cNvPicPr>
            <a:picLocks noChangeAspect="1" noChangeArrowheads="1"/>
          </p:cNvPicPr>
          <p:nvPr/>
        </p:nvPicPr>
        <p:blipFill>
          <a:blip r:embed="rId3" cstate="email"/>
          <a:srcRect/>
          <a:stretch>
            <a:fillRect/>
          </a:stretch>
        </p:blipFill>
        <p:spPr bwMode="auto">
          <a:xfrm>
            <a:off x="109538" y="6230938"/>
            <a:ext cx="584200" cy="541337"/>
          </a:xfrm>
          <a:prstGeom prst="rect">
            <a:avLst/>
          </a:prstGeom>
          <a:noFill/>
          <a:ln w="9525">
            <a:noFill/>
            <a:miter lim="800000"/>
            <a:headEnd/>
            <a:tailEnd/>
          </a:ln>
          <a:effectLst/>
        </p:spPr>
      </p:pic>
      <p:sp>
        <p:nvSpPr>
          <p:cNvPr id="246803" name="Text Box 19"/>
          <p:cNvSpPr txBox="1">
            <a:spLocks noChangeArrowheads="1"/>
          </p:cNvSpPr>
          <p:nvPr/>
        </p:nvSpPr>
        <p:spPr bwMode="auto">
          <a:xfrm>
            <a:off x="280988" y="6197600"/>
            <a:ext cx="2246312" cy="336550"/>
          </a:xfrm>
          <a:prstGeom prst="rect">
            <a:avLst/>
          </a:prstGeom>
          <a:noFill/>
          <a:ln w="9525">
            <a:noFill/>
            <a:miter lim="800000"/>
            <a:headEnd/>
            <a:tailEnd/>
          </a:ln>
          <a:effectLst/>
        </p:spPr>
        <p:txBody>
          <a:bodyPr>
            <a:spAutoFit/>
          </a:bodyPr>
          <a:lstStyle/>
          <a:p>
            <a:pPr fontAlgn="base">
              <a:spcBef>
                <a:spcPct val="50000"/>
              </a:spcBef>
              <a:spcAft>
                <a:spcPct val="0"/>
              </a:spcAft>
            </a:pPr>
            <a:r>
              <a:rPr lang="en-US" sz="1600">
                <a:solidFill>
                  <a:srgbClr val="7798C1"/>
                </a:solidFill>
                <a:latin typeface="Verdana" pitchFamily="34" charset="0"/>
              </a:rPr>
              <a:t>venturist</a:t>
            </a:r>
            <a:r>
              <a:rPr lang="en-US" sz="1600" baseline="30000">
                <a:solidFill>
                  <a:srgbClr val="7798C1"/>
                </a:solidFill>
                <a:latin typeface="Verdana" pitchFamily="34" charset="0"/>
              </a:rPr>
              <a:t>®</a:t>
            </a:r>
          </a:p>
        </p:txBody>
      </p:sp>
      <p:sp>
        <p:nvSpPr>
          <p:cNvPr id="246804" name="Text Box 20"/>
          <p:cNvSpPr txBox="1">
            <a:spLocks noChangeArrowheads="1"/>
          </p:cNvSpPr>
          <p:nvPr/>
        </p:nvSpPr>
        <p:spPr bwMode="auto">
          <a:xfrm>
            <a:off x="539750" y="6443663"/>
            <a:ext cx="839788" cy="214312"/>
          </a:xfrm>
          <a:prstGeom prst="rect">
            <a:avLst/>
          </a:prstGeom>
          <a:noFill/>
          <a:ln w="9525">
            <a:noFill/>
            <a:miter lim="800000"/>
            <a:headEnd/>
            <a:tailEnd/>
          </a:ln>
          <a:effectLst/>
        </p:spPr>
        <p:txBody>
          <a:bodyPr>
            <a:spAutoFit/>
          </a:bodyPr>
          <a:lstStyle/>
          <a:p>
            <a:pPr fontAlgn="base">
              <a:spcBef>
                <a:spcPct val="50000"/>
              </a:spcBef>
              <a:spcAft>
                <a:spcPct val="0"/>
              </a:spcAft>
            </a:pPr>
            <a:r>
              <a:rPr lang="en-US" sz="800">
                <a:solidFill>
                  <a:srgbClr val="7798C1"/>
                </a:solidFill>
                <a:latin typeface="Verdana" pitchFamily="34" charset="0"/>
              </a:rPr>
              <a:t>incorporated</a:t>
            </a:r>
          </a:p>
        </p:txBody>
      </p:sp>
    </p:spTree>
    <p:extLst>
      <p:ext uri="{BB962C8B-B14F-4D97-AF65-F5344CB8AC3E}">
        <p14:creationId xmlns:p14="http://schemas.microsoft.com/office/powerpoint/2010/main" xmlns="" val="38542153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24621-7B5A-4AE2-B924-C112EC80CD2D}"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37760615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A876DF6-4EAC-41F7-BB1B-34A36D939775}"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28085940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2200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4038600" cy="2200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095FCB3-38BE-4B41-A467-432C38ECDF8E}"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38970235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AFC975C6-F36F-4CD1-833B-D77097C5D712}"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42789693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6841835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3B737E6-99F1-4E3F-94D6-951E2EC9B2A9}"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7938567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A3ECA9F-5F54-49F5-87E8-F9714F62E7E2}"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9864926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C2D38E2-27E3-42FD-BCA2-192CB75FDFAD}"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26848480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71642AD-F1C1-4619-94CF-B9467FA1331A}"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8299110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168275"/>
            <a:ext cx="2133600" cy="355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8275"/>
            <a:ext cx="6248400" cy="355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C4B8CD6-15C3-461D-9122-54B284FCE076}"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1040845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543050" y="168275"/>
            <a:ext cx="7448550" cy="10699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2200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524000"/>
            <a:ext cx="4038600" cy="2200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81750"/>
            <a:ext cx="2133600" cy="47625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482B418E-A0FE-484C-BEF5-805C0F622FB7}"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28591660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43050" y="168275"/>
            <a:ext cx="7448550" cy="10699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2200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524000"/>
            <a:ext cx="4038600" cy="10239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2700338"/>
            <a:ext cx="4038600" cy="10239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381750"/>
            <a:ext cx="2133600" cy="476250"/>
          </a:xfrm>
        </p:spPr>
        <p:txBody>
          <a:bodyPr/>
          <a:lstStyle>
            <a:lvl1pPr>
              <a:defRPr/>
            </a:lvl1pPr>
          </a:lstStyle>
          <a:p>
            <a:endParaRPr 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E9AC7AC1-E79D-4726-B213-56CDC3B3CA7C}"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10074594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43050" y="168275"/>
            <a:ext cx="7448550" cy="10699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524000"/>
            <a:ext cx="8229600" cy="2200275"/>
          </a:xfrm>
        </p:spPr>
        <p:txBody>
          <a:bodyPr/>
          <a:lstStyle/>
          <a:p>
            <a:r>
              <a:rPr lang="en-US" smtClean="0"/>
              <a:t>Click icon to add table</a:t>
            </a:r>
            <a:endParaRPr lang="en-US"/>
          </a:p>
        </p:txBody>
      </p:sp>
      <p:sp>
        <p:nvSpPr>
          <p:cNvPr id="4" name="Date Placeholder 3"/>
          <p:cNvSpPr>
            <a:spLocks noGrp="1"/>
          </p:cNvSpPr>
          <p:nvPr>
            <p:ph type="dt" sz="half" idx="10"/>
          </p:nvPr>
        </p:nvSpPr>
        <p:spPr>
          <a:xfrm>
            <a:off x="457200" y="6381750"/>
            <a:ext cx="2133600" cy="476250"/>
          </a:xfrm>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BCB9429F-647D-4E95-A44A-7D969264F1E4}"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42845588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46791" name="Picture 7" descr="croomgraphic_notext"/>
          <p:cNvPicPr>
            <a:picLocks noChangeAspect="1" noChangeArrowheads="1"/>
          </p:cNvPicPr>
          <p:nvPr/>
        </p:nvPicPr>
        <p:blipFill>
          <a:blip r:embed="rId2" cstate="email"/>
          <a:srcRect/>
          <a:stretch>
            <a:fillRect/>
          </a:stretch>
        </p:blipFill>
        <p:spPr bwMode="auto">
          <a:xfrm>
            <a:off x="769620" y="287948"/>
            <a:ext cx="7947660" cy="6356513"/>
          </a:xfrm>
          <a:prstGeom prst="rect">
            <a:avLst/>
          </a:prstGeom>
          <a:noFill/>
        </p:spPr>
      </p:pic>
      <p:sp>
        <p:nvSpPr>
          <p:cNvPr id="246786" name="Rectangle 2"/>
          <p:cNvSpPr>
            <a:spLocks noGrp="1" noChangeArrowheads="1"/>
          </p:cNvSpPr>
          <p:nvPr>
            <p:ph type="ctrTitle"/>
          </p:nvPr>
        </p:nvSpPr>
        <p:spPr>
          <a:xfrm>
            <a:off x="4686300" y="338138"/>
            <a:ext cx="4345954" cy="1200329"/>
          </a:xfr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fontAlgn="base">
              <a:spcBef>
                <a:spcPct val="20000"/>
              </a:spcBef>
              <a:spcAft>
                <a:spcPct val="0"/>
              </a:spcAft>
              <a:buFontTx/>
              <a:buNone/>
              <a:defRPr lang="en-US" sz="3600" b="1">
                <a:solidFill>
                  <a:srgbClr val="002060"/>
                </a:solidFill>
                <a:effectLst>
                  <a:outerShdw blurRad="38100" dist="38100" dir="2700000" algn="tl">
                    <a:srgbClr val="000000">
                      <a:alpha val="43137"/>
                    </a:srgbClr>
                  </a:outerShdw>
                </a:effectLst>
                <a:latin typeface="Calibri" pitchFamily="34" charset="0"/>
                <a:ea typeface="+mn-ea"/>
                <a:cs typeface="Times New Roman" pitchFamily="18" charset="0"/>
              </a:defRPr>
            </a:lvl1pPr>
          </a:lstStyle>
          <a:p>
            <a:r>
              <a:rPr lang="en-US" smtClean="0"/>
              <a:t>Click to edit Master title style</a:t>
            </a:r>
            <a:endParaRPr lang="en-US"/>
          </a:p>
        </p:txBody>
      </p:sp>
      <p:sp>
        <p:nvSpPr>
          <p:cNvPr id="246787" name="Rectangle 3"/>
          <p:cNvSpPr>
            <a:spLocks noGrp="1" noChangeArrowheads="1"/>
          </p:cNvSpPr>
          <p:nvPr>
            <p:ph type="subTitle" idx="1"/>
          </p:nvPr>
        </p:nvSpPr>
        <p:spPr>
          <a:xfrm>
            <a:off x="4686300" y="4983480"/>
            <a:ext cx="4236720" cy="1200329"/>
          </a:xfrm>
        </p:spPr>
        <p:txBody>
          <a:bodyPr/>
          <a:lstStyle>
            <a:lvl1pPr marL="0" indent="0" algn="ctr">
              <a:buFontTx/>
              <a:buNone/>
              <a:defRPr sz="3600">
                <a:solidFill>
                  <a:srgbClr val="002060"/>
                </a:solidFill>
                <a:effectLst>
                  <a:outerShdw blurRad="38100" dist="38100" dir="2700000" algn="tl">
                    <a:srgbClr val="000000">
                      <a:alpha val="43137"/>
                    </a:srgbClr>
                  </a:outerShdw>
                </a:effectLst>
                <a:latin typeface="Calibri" pitchFamily="34" charset="0"/>
                <a:cs typeface="Times New Roman" pitchFamily="18" charset="0"/>
              </a:defRPr>
            </a:lvl1pPr>
          </a:lstStyle>
          <a:p>
            <a:r>
              <a:rPr lang="en-US" smtClean="0"/>
              <a:t>Click to edit Master subtitle style</a:t>
            </a:r>
            <a:endParaRPr lang="en-US"/>
          </a:p>
        </p:txBody>
      </p:sp>
      <p:sp>
        <p:nvSpPr>
          <p:cNvPr id="246788" name="Rectangle 4"/>
          <p:cNvSpPr>
            <a:spLocks noGrp="1" noChangeArrowheads="1"/>
          </p:cNvSpPr>
          <p:nvPr>
            <p:ph type="dt" sz="half" idx="2"/>
          </p:nvPr>
        </p:nvSpPr>
        <p:spPr>
          <a:xfrm>
            <a:off x="457200" y="6245225"/>
            <a:ext cx="1111250" cy="476250"/>
          </a:xfrm>
        </p:spPr>
        <p:txBody>
          <a:bodyPr/>
          <a:lstStyle>
            <a:lvl1pPr>
              <a:defRPr/>
            </a:lvl1pPr>
          </a:lstStyle>
          <a:p>
            <a:endParaRPr lang="en-US">
              <a:solidFill>
                <a:srgbClr val="000000"/>
              </a:solidFill>
            </a:endParaRPr>
          </a:p>
        </p:txBody>
      </p:sp>
      <p:sp>
        <p:nvSpPr>
          <p:cNvPr id="246789" name="Rectangle 5"/>
          <p:cNvSpPr>
            <a:spLocks noGrp="1" noChangeArrowheads="1"/>
          </p:cNvSpPr>
          <p:nvPr>
            <p:ph type="ftr" sz="quarter" idx="3"/>
          </p:nvPr>
        </p:nvSpPr>
        <p:spPr/>
        <p:txBody>
          <a:bodyPr/>
          <a:lstStyle>
            <a:lvl1pPr>
              <a:defRPr/>
            </a:lvl1pPr>
          </a:lstStyle>
          <a:p>
            <a:endParaRPr lang="en-US">
              <a:solidFill>
                <a:srgbClr val="000000"/>
              </a:solidFill>
            </a:endParaRPr>
          </a:p>
        </p:txBody>
      </p:sp>
      <p:sp>
        <p:nvSpPr>
          <p:cNvPr id="246790" name="Rectangle 6"/>
          <p:cNvSpPr>
            <a:spLocks noGrp="1" noChangeArrowheads="1"/>
          </p:cNvSpPr>
          <p:nvPr>
            <p:ph type="sldNum" sz="quarter" idx="4"/>
          </p:nvPr>
        </p:nvSpPr>
        <p:spPr/>
        <p:txBody>
          <a:bodyPr/>
          <a:lstStyle>
            <a:lvl1pPr>
              <a:defRPr/>
            </a:lvl1pPr>
          </a:lstStyle>
          <a:p>
            <a:fld id="{101A2FFC-9554-475F-AD59-52E6BC3F1B32}" type="slidenum">
              <a:rPr lang="en-US">
                <a:solidFill>
                  <a:srgbClr val="000000"/>
                </a:solidFill>
              </a:rPr>
              <a:pPr/>
              <a:t>‹Nº›</a:t>
            </a:fld>
            <a:endParaRPr lang="en-US">
              <a:solidFill>
                <a:srgbClr val="000000"/>
              </a:solidFill>
            </a:endParaRPr>
          </a:p>
        </p:txBody>
      </p:sp>
      <p:sp>
        <p:nvSpPr>
          <p:cNvPr id="246792" name="Rectangle 8"/>
          <p:cNvSpPr>
            <a:spLocks noChangeArrowheads="1"/>
          </p:cNvSpPr>
          <p:nvPr/>
        </p:nvSpPr>
        <p:spPr bwMode="auto">
          <a:xfrm>
            <a:off x="-76200" y="0"/>
            <a:ext cx="152400" cy="6934200"/>
          </a:xfrm>
          <a:prstGeom prst="rect">
            <a:avLst/>
          </a:prstGeom>
          <a:solidFill>
            <a:srgbClr val="E6E6CC"/>
          </a:soli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793" name="Rectangle 9"/>
          <p:cNvSpPr>
            <a:spLocks noChangeArrowheads="1"/>
          </p:cNvSpPr>
          <p:nvPr/>
        </p:nvSpPr>
        <p:spPr bwMode="auto">
          <a:xfrm>
            <a:off x="0" y="0"/>
            <a:ext cx="9144000" cy="92075"/>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794" name="Rectangle 10"/>
          <p:cNvSpPr>
            <a:spLocks noChangeArrowheads="1"/>
          </p:cNvSpPr>
          <p:nvPr/>
        </p:nvSpPr>
        <p:spPr bwMode="auto">
          <a:xfrm>
            <a:off x="0" y="6781800"/>
            <a:ext cx="9144000" cy="152400"/>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795" name="Rectangle 11"/>
          <p:cNvSpPr>
            <a:spLocks noChangeArrowheads="1"/>
          </p:cNvSpPr>
          <p:nvPr/>
        </p:nvSpPr>
        <p:spPr bwMode="auto">
          <a:xfrm>
            <a:off x="9067800" y="0"/>
            <a:ext cx="76200" cy="6858000"/>
          </a:xfrm>
          <a:prstGeom prst="rect">
            <a:avLst/>
          </a:prstGeom>
          <a:solidFill>
            <a:srgbClr val="7798C1"/>
          </a:soli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796" name="Text Box 12"/>
          <p:cNvSpPr txBox="1">
            <a:spLocks noChangeArrowheads="1"/>
          </p:cNvSpPr>
          <p:nvPr/>
        </p:nvSpPr>
        <p:spPr bwMode="auto">
          <a:xfrm>
            <a:off x="5410200" y="6324600"/>
            <a:ext cx="3733800" cy="336550"/>
          </a:xfrm>
          <a:prstGeom prst="rect">
            <a:avLst/>
          </a:prstGeom>
          <a:noFill/>
          <a:ln w="9525">
            <a:noFill/>
            <a:miter lim="800000"/>
            <a:headEnd/>
            <a:tailEnd/>
          </a:ln>
          <a:effectLst/>
        </p:spPr>
        <p:txBody>
          <a:bodyPr>
            <a:spAutoFit/>
          </a:bodyPr>
          <a:lstStyle/>
          <a:p>
            <a:pPr algn="ctr" fontAlgn="base">
              <a:spcBef>
                <a:spcPct val="50000"/>
              </a:spcBef>
              <a:spcAft>
                <a:spcPct val="0"/>
              </a:spcAft>
            </a:pPr>
            <a:r>
              <a:rPr lang="en-US" sz="1600">
                <a:solidFill>
                  <a:srgbClr val="7798C1"/>
                </a:solidFill>
                <a:latin typeface="Verdana" pitchFamily="34" charset="0"/>
              </a:rPr>
              <a:t>Strategy For The 21</a:t>
            </a:r>
            <a:r>
              <a:rPr lang="en-US" sz="1600" baseline="30000">
                <a:solidFill>
                  <a:srgbClr val="7798C1"/>
                </a:solidFill>
                <a:latin typeface="Verdana" pitchFamily="34" charset="0"/>
              </a:rPr>
              <a:t>st</a:t>
            </a:r>
            <a:r>
              <a:rPr lang="en-US" sz="1600">
                <a:solidFill>
                  <a:srgbClr val="7798C1"/>
                </a:solidFill>
                <a:latin typeface="Verdana" pitchFamily="34" charset="0"/>
              </a:rPr>
              <a:t> Century</a:t>
            </a:r>
          </a:p>
        </p:txBody>
      </p:sp>
      <p:sp>
        <p:nvSpPr>
          <p:cNvPr id="246798" name="Rectangle 14"/>
          <p:cNvSpPr>
            <a:spLocks noChangeArrowheads="1"/>
          </p:cNvSpPr>
          <p:nvPr/>
        </p:nvSpPr>
        <p:spPr bwMode="auto">
          <a:xfrm>
            <a:off x="2592388" y="133350"/>
            <a:ext cx="6399212" cy="19050"/>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799" name="Rectangle 15"/>
          <p:cNvSpPr>
            <a:spLocks noChangeArrowheads="1"/>
          </p:cNvSpPr>
          <p:nvPr/>
        </p:nvSpPr>
        <p:spPr bwMode="auto">
          <a:xfrm>
            <a:off x="133350" y="2514600"/>
            <a:ext cx="19050" cy="3581400"/>
          </a:xfrm>
          <a:prstGeom prst="rect">
            <a:avLst/>
          </a:prstGeom>
          <a:gradFill rotWithShape="1">
            <a:gsLst>
              <a:gs pos="0">
                <a:srgbClr val="E6E6CC"/>
              </a:gs>
              <a:gs pos="100000">
                <a:srgbClr val="7798C1"/>
              </a:gs>
            </a:gsLst>
            <a:lin ang="540000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800" name="Rectangle 16"/>
          <p:cNvSpPr>
            <a:spLocks noChangeArrowheads="1"/>
          </p:cNvSpPr>
          <p:nvPr/>
        </p:nvSpPr>
        <p:spPr bwMode="auto">
          <a:xfrm>
            <a:off x="1382713" y="6477000"/>
            <a:ext cx="4332287" cy="73025"/>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6801" name="Text Box 17"/>
          <p:cNvSpPr txBox="1">
            <a:spLocks noChangeArrowheads="1"/>
          </p:cNvSpPr>
          <p:nvPr/>
        </p:nvSpPr>
        <p:spPr bwMode="auto">
          <a:xfrm>
            <a:off x="137160" y="144780"/>
            <a:ext cx="3505200" cy="396875"/>
          </a:xfrm>
          <a:prstGeom prst="rect">
            <a:avLst/>
          </a:prstGeom>
          <a:noFill/>
          <a:ln w="9525">
            <a:noFill/>
            <a:miter lim="800000"/>
            <a:headEnd/>
            <a:tailEnd/>
          </a:ln>
          <a:effectLst>
            <a:outerShdw dist="35921" dir="2700000" algn="ctr" rotWithShape="0">
              <a:srgbClr val="E6E6CC"/>
            </a:outerShdw>
          </a:effectLst>
        </p:spPr>
        <p:txBody>
          <a:bodyPr>
            <a:spAutoFit/>
          </a:bodyPr>
          <a:lstStyle/>
          <a:p>
            <a:pPr algn="ctr" fontAlgn="base">
              <a:spcBef>
                <a:spcPct val="50000"/>
              </a:spcBef>
              <a:spcAft>
                <a:spcPct val="0"/>
              </a:spcAft>
            </a:pPr>
            <a:r>
              <a:rPr lang="en-US" sz="2000" b="1" dirty="0">
                <a:solidFill>
                  <a:srgbClr val="7493BF"/>
                </a:solidFill>
                <a:latin typeface="Verdana" pitchFamily="34" charset="0"/>
              </a:rPr>
              <a:t>Prometheus Process</a:t>
            </a:r>
          </a:p>
        </p:txBody>
      </p:sp>
      <p:pic>
        <p:nvPicPr>
          <p:cNvPr id="246802" name="Picture 18"/>
          <p:cNvPicPr>
            <a:picLocks noChangeAspect="1" noChangeArrowheads="1"/>
          </p:cNvPicPr>
          <p:nvPr/>
        </p:nvPicPr>
        <p:blipFill>
          <a:blip r:embed="rId3" cstate="email"/>
          <a:srcRect/>
          <a:stretch>
            <a:fillRect/>
          </a:stretch>
        </p:blipFill>
        <p:spPr bwMode="auto">
          <a:xfrm>
            <a:off x="109538" y="6230938"/>
            <a:ext cx="584200" cy="541337"/>
          </a:xfrm>
          <a:prstGeom prst="rect">
            <a:avLst/>
          </a:prstGeom>
          <a:noFill/>
          <a:ln w="9525">
            <a:noFill/>
            <a:miter lim="800000"/>
            <a:headEnd/>
            <a:tailEnd/>
          </a:ln>
          <a:effectLst/>
        </p:spPr>
      </p:pic>
      <p:sp>
        <p:nvSpPr>
          <p:cNvPr id="246803" name="Text Box 19"/>
          <p:cNvSpPr txBox="1">
            <a:spLocks noChangeArrowheads="1"/>
          </p:cNvSpPr>
          <p:nvPr/>
        </p:nvSpPr>
        <p:spPr bwMode="auto">
          <a:xfrm>
            <a:off x="280988" y="6197600"/>
            <a:ext cx="2246312" cy="336550"/>
          </a:xfrm>
          <a:prstGeom prst="rect">
            <a:avLst/>
          </a:prstGeom>
          <a:noFill/>
          <a:ln w="9525">
            <a:noFill/>
            <a:miter lim="800000"/>
            <a:headEnd/>
            <a:tailEnd/>
          </a:ln>
          <a:effectLst/>
        </p:spPr>
        <p:txBody>
          <a:bodyPr>
            <a:spAutoFit/>
          </a:bodyPr>
          <a:lstStyle/>
          <a:p>
            <a:pPr fontAlgn="base">
              <a:spcBef>
                <a:spcPct val="50000"/>
              </a:spcBef>
              <a:spcAft>
                <a:spcPct val="0"/>
              </a:spcAft>
            </a:pPr>
            <a:r>
              <a:rPr lang="en-US" sz="1600">
                <a:solidFill>
                  <a:srgbClr val="7798C1"/>
                </a:solidFill>
                <a:latin typeface="Verdana" pitchFamily="34" charset="0"/>
              </a:rPr>
              <a:t>venturist</a:t>
            </a:r>
            <a:r>
              <a:rPr lang="en-US" sz="1600" baseline="30000">
                <a:solidFill>
                  <a:srgbClr val="7798C1"/>
                </a:solidFill>
                <a:latin typeface="Verdana" pitchFamily="34" charset="0"/>
              </a:rPr>
              <a:t>®</a:t>
            </a:r>
          </a:p>
        </p:txBody>
      </p:sp>
      <p:sp>
        <p:nvSpPr>
          <p:cNvPr id="246804" name="Text Box 20"/>
          <p:cNvSpPr txBox="1">
            <a:spLocks noChangeArrowheads="1"/>
          </p:cNvSpPr>
          <p:nvPr/>
        </p:nvSpPr>
        <p:spPr bwMode="auto">
          <a:xfrm>
            <a:off x="539750" y="6443663"/>
            <a:ext cx="839788" cy="214312"/>
          </a:xfrm>
          <a:prstGeom prst="rect">
            <a:avLst/>
          </a:prstGeom>
          <a:noFill/>
          <a:ln w="9525">
            <a:noFill/>
            <a:miter lim="800000"/>
            <a:headEnd/>
            <a:tailEnd/>
          </a:ln>
          <a:effectLst/>
        </p:spPr>
        <p:txBody>
          <a:bodyPr>
            <a:spAutoFit/>
          </a:bodyPr>
          <a:lstStyle/>
          <a:p>
            <a:pPr fontAlgn="base">
              <a:spcBef>
                <a:spcPct val="50000"/>
              </a:spcBef>
              <a:spcAft>
                <a:spcPct val="0"/>
              </a:spcAft>
            </a:pPr>
            <a:r>
              <a:rPr lang="en-US" sz="800">
                <a:solidFill>
                  <a:srgbClr val="7798C1"/>
                </a:solidFill>
                <a:latin typeface="Verdana" pitchFamily="34" charset="0"/>
              </a:rPr>
              <a:t>incorporated</a:t>
            </a:r>
          </a:p>
        </p:txBody>
      </p:sp>
    </p:spTree>
    <p:extLst>
      <p:ext uri="{BB962C8B-B14F-4D97-AF65-F5344CB8AC3E}">
        <p14:creationId xmlns:p14="http://schemas.microsoft.com/office/powerpoint/2010/main" xmlns="" val="40940047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724621-7B5A-4AE2-B924-C112EC80CD2D}"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5778017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A876DF6-4EAC-41F7-BB1B-34A36D939775}"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17017606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2200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4038600" cy="2200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095FCB3-38BE-4B41-A467-432C38ECDF8E}"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31584985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AFC975C6-F36F-4CD1-833B-D77097C5D712}"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27681396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30CAD2E9-E34E-4CB9-B1BB-83BF57E17793}"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1930533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3B737E6-99F1-4E3F-94D6-951E2EC9B2A9}"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36002076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A3ECA9F-5F54-49F5-87E8-F9714F62E7E2}"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124807242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C2D38E2-27E3-42FD-BCA2-192CB75FDFAD}"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68901235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71642AD-F1C1-4619-94CF-B9467FA1331A}"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16478316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168275"/>
            <a:ext cx="2133600" cy="355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8275"/>
            <a:ext cx="6248400" cy="355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C4B8CD6-15C3-461D-9122-54B284FCE076}"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364552666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543050" y="168275"/>
            <a:ext cx="7448550" cy="10699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2200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524000"/>
            <a:ext cx="4038600" cy="2200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81750"/>
            <a:ext cx="2133600" cy="47625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482B418E-A0FE-484C-BEF5-805C0F622FB7}"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405287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43050" y="168275"/>
            <a:ext cx="7448550" cy="10699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2200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524000"/>
            <a:ext cx="4038600" cy="10239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2700338"/>
            <a:ext cx="4038600" cy="10239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381750"/>
            <a:ext cx="2133600" cy="476250"/>
          </a:xfrm>
        </p:spPr>
        <p:txBody>
          <a:bodyPr/>
          <a:lstStyle>
            <a:lvl1pPr>
              <a:defRPr/>
            </a:lvl1pPr>
          </a:lstStyle>
          <a:p>
            <a:endParaRPr 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E9AC7AC1-E79D-4726-B213-56CDC3B3CA7C}"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1148036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43050" y="168275"/>
            <a:ext cx="7448550" cy="10699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524000"/>
            <a:ext cx="8229600" cy="2200275"/>
          </a:xfrm>
        </p:spPr>
        <p:txBody>
          <a:bodyPr/>
          <a:lstStyle/>
          <a:p>
            <a:r>
              <a:rPr lang="en-US" smtClean="0"/>
              <a:t>Click icon to add table</a:t>
            </a:r>
            <a:endParaRPr lang="en-US"/>
          </a:p>
        </p:txBody>
      </p:sp>
      <p:sp>
        <p:nvSpPr>
          <p:cNvPr id="4" name="Date Placeholder 3"/>
          <p:cNvSpPr>
            <a:spLocks noGrp="1"/>
          </p:cNvSpPr>
          <p:nvPr>
            <p:ph type="dt" sz="half" idx="10"/>
          </p:nvPr>
        </p:nvSpPr>
        <p:spPr>
          <a:xfrm>
            <a:off x="457200" y="6381750"/>
            <a:ext cx="2133600" cy="476250"/>
          </a:xfrm>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BCB9429F-647D-4E95-A44A-7D969264F1E4}" type="slidenum">
              <a:rPr lang="en-US">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xmlns="" val="4130405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hyperlink" Target="../../Documents%20and%20Settings/Venturist/Application%20Data/Microsoft/Table%20of%20Contents.pps" TargetMode="Externa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theme" Target="../theme/theme2.xml"/><Relationship Id="rId3" Type="http://schemas.openxmlformats.org/officeDocument/2006/relationships/slideLayout" Target="../slideLayouts/slideLayout21.xml"/><Relationship Id="rId21" Type="http://schemas.openxmlformats.org/officeDocument/2006/relationships/image" Target="../media/image5.jpeg"/><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hyperlink" Target="file:///G:\Documents%20and%20Settings\venturist\Application%20Data\Microsoft\Table%20of%20Contents.pps" TargetMode="Externa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image" Target="../media/image4.png"/><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image" Target="../media/image5.jpe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hyperlink" Target="file:///G:\Documents%20and%20Settings\venturist\Application%20Data\Microsoft\Table%20of%20Contents.pps" TargetMode="External"/><Relationship Id="rId2" Type="http://schemas.openxmlformats.org/officeDocument/2006/relationships/slideLayout" Target="../slideLayouts/slideLayout37.xml"/><Relationship Id="rId16" Type="http://schemas.openxmlformats.org/officeDocument/2006/relationships/image" Target="../media/image4.pn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theme" Target="../theme/theme3.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image" Target="../media/image5.jpeg"/><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hyperlink" Target="file:///G:\Documents%20and%20Settings\venturist\Application%20Data\Microsoft\Table%20of%20Contents.pps" TargetMode="External"/><Relationship Id="rId2" Type="http://schemas.openxmlformats.org/officeDocument/2006/relationships/slideLayout" Target="../slideLayouts/slideLayout51.xml"/><Relationship Id="rId16" Type="http://schemas.openxmlformats.org/officeDocument/2006/relationships/image" Target="../media/image4.png"/><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theme" Target="../theme/theme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109538" y="6443663"/>
            <a:ext cx="309562" cy="3286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099" name="Picture 3" descr="croomgraphic_notext">
            <a:hlinkClick r:id="rId21" action="ppaction://hlinkpres?slideindex=1&amp;slidetitle="/>
          </p:cNvPr>
          <p:cNvPicPr>
            <a:picLocks noChangeAspect="1" noChangeArrowheads="1"/>
          </p:cNvPicPr>
          <p:nvPr/>
        </p:nvPicPr>
        <p:blipFill>
          <a:blip r:embed="rId22" cstate="print">
            <a:extLst>
              <a:ext uri="{28A0092B-C50C-407E-A947-70E740481C1C}">
                <a14:useLocalDpi xmlns:a14="http://schemas.microsoft.com/office/drawing/2010/main" xmlns="" val="0"/>
              </a:ext>
            </a:extLst>
          </a:blip>
          <a:srcRect/>
          <a:stretch>
            <a:fillRect/>
          </a:stretch>
        </p:blipFill>
        <p:spPr bwMode="auto">
          <a:xfrm>
            <a:off x="76200" y="76200"/>
            <a:ext cx="1524000" cy="1219200"/>
          </a:xfrm>
          <a:prstGeom prst="rect">
            <a:avLst/>
          </a:prstGeom>
          <a:noFill/>
          <a:extLst>
            <a:ext uri="{909E8E84-426E-40DD-AFC4-6F175D3DCCD1}">
              <a14:hiddenFill xmlns:a14="http://schemas.microsoft.com/office/drawing/2010/main" xmlns="">
                <a:solidFill>
                  <a:srgbClr val="FFFFFF"/>
                </a:solidFill>
              </a14:hiddenFill>
            </a:ext>
          </a:extLst>
        </p:spPr>
      </p:pic>
      <p:sp>
        <p:nvSpPr>
          <p:cNvPr id="4100" name="Rectangle 4"/>
          <p:cNvSpPr>
            <a:spLocks noGrp="1" noChangeArrowheads="1"/>
          </p:cNvSpPr>
          <p:nvPr>
            <p:ph type="title"/>
          </p:nvPr>
        </p:nvSpPr>
        <p:spPr bwMode="auto">
          <a:xfrm>
            <a:off x="1738313" y="201613"/>
            <a:ext cx="7239000" cy="1143000"/>
          </a:xfrm>
          <a:prstGeom prst="rect">
            <a:avLst/>
          </a:prstGeom>
          <a:noFill/>
          <a:ln>
            <a:noFill/>
          </a:ln>
          <a:effectLst>
            <a:outerShdw dist="35921" dir="2700000" algn="ctr" rotWithShape="0">
              <a:srgbClr val="E6E6CC"/>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4101" name="Rectangle 5"/>
          <p:cNvSpPr>
            <a:spLocks noGrp="1" noChangeArrowheads="1"/>
          </p:cNvSpPr>
          <p:nvPr>
            <p:ph type="body" idx="1"/>
          </p:nvPr>
        </p:nvSpPr>
        <p:spPr bwMode="auto">
          <a:xfrm>
            <a:off x="457200" y="15240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102" name="Rectangle 6"/>
          <p:cNvSpPr>
            <a:spLocks noGrp="1" noChangeArrowheads="1"/>
          </p:cNvSpPr>
          <p:nvPr>
            <p:ph type="dt" sz="half" idx="2"/>
          </p:nvPr>
        </p:nvSpPr>
        <p:spPr bwMode="auto">
          <a:xfrm>
            <a:off x="457200" y="6381750"/>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en-US" smtClean="0">
              <a:solidFill>
                <a:srgbClr val="000000"/>
              </a:solidFill>
            </a:endParaRPr>
          </a:p>
        </p:txBody>
      </p:sp>
      <p:sp>
        <p:nvSpPr>
          <p:cNvPr id="4103" name="Rectangle 7"/>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en-US" smtClean="0">
              <a:solidFill>
                <a:srgbClr val="000000"/>
              </a:solidFill>
            </a:endParaRPr>
          </a:p>
        </p:txBody>
      </p:sp>
      <p:sp>
        <p:nvSpPr>
          <p:cNvPr id="4104" name="Rectangle 8"/>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E4765546-F6EF-49C0-9E0E-E0E0335AB4B3}" type="slidenum">
              <a:rPr lang="en-US" altLang="en-US" smtClean="0">
                <a:solidFill>
                  <a:srgbClr val="000000"/>
                </a:solidFill>
              </a:rPr>
              <a:pPr fontAlgn="base">
                <a:spcBef>
                  <a:spcPct val="0"/>
                </a:spcBef>
                <a:spcAft>
                  <a:spcPct val="0"/>
                </a:spcAft>
              </a:pPr>
              <a:t>‹Nº›</a:t>
            </a:fld>
            <a:endParaRPr lang="en-US" altLang="en-US" smtClean="0">
              <a:solidFill>
                <a:srgbClr val="000000"/>
              </a:solidFill>
            </a:endParaRPr>
          </a:p>
        </p:txBody>
      </p:sp>
      <p:sp>
        <p:nvSpPr>
          <p:cNvPr id="4105" name="Rectangle 9"/>
          <p:cNvSpPr>
            <a:spLocks noChangeArrowheads="1"/>
          </p:cNvSpPr>
          <p:nvPr/>
        </p:nvSpPr>
        <p:spPr bwMode="auto">
          <a:xfrm>
            <a:off x="-76200" y="0"/>
            <a:ext cx="152400" cy="6934200"/>
          </a:xfrm>
          <a:prstGeom prst="rect">
            <a:avLst/>
          </a:prstGeom>
          <a:solidFill>
            <a:srgbClr val="E6E6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4106" name="Rectangle 10"/>
          <p:cNvSpPr>
            <a:spLocks noChangeArrowheads="1"/>
          </p:cNvSpPr>
          <p:nvPr/>
        </p:nvSpPr>
        <p:spPr bwMode="auto">
          <a:xfrm>
            <a:off x="0" y="0"/>
            <a:ext cx="9144000" cy="92075"/>
          </a:xfrm>
          <a:prstGeom prst="rect">
            <a:avLst/>
          </a:prstGeom>
          <a:gradFill rotWithShape="1">
            <a:gsLst>
              <a:gs pos="0">
                <a:srgbClr val="E6E6CC"/>
              </a:gs>
              <a:gs pos="100000">
                <a:srgbClr val="7798C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4107" name="Rectangle 11"/>
          <p:cNvSpPr>
            <a:spLocks noChangeArrowheads="1"/>
          </p:cNvSpPr>
          <p:nvPr/>
        </p:nvSpPr>
        <p:spPr bwMode="auto">
          <a:xfrm>
            <a:off x="0" y="6781800"/>
            <a:ext cx="9144000" cy="152400"/>
          </a:xfrm>
          <a:prstGeom prst="rect">
            <a:avLst/>
          </a:prstGeom>
          <a:gradFill rotWithShape="1">
            <a:gsLst>
              <a:gs pos="0">
                <a:srgbClr val="E6E6CC"/>
              </a:gs>
              <a:gs pos="100000">
                <a:srgbClr val="7798C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4108" name="Rectangle 12"/>
          <p:cNvSpPr>
            <a:spLocks noChangeArrowheads="1"/>
          </p:cNvSpPr>
          <p:nvPr/>
        </p:nvSpPr>
        <p:spPr bwMode="auto">
          <a:xfrm>
            <a:off x="9067800" y="0"/>
            <a:ext cx="76200" cy="6858000"/>
          </a:xfrm>
          <a:prstGeom prst="rect">
            <a:avLst/>
          </a:prstGeom>
          <a:solidFill>
            <a:srgbClr val="7798C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4109" name="Text Box 13"/>
          <p:cNvSpPr txBox="1">
            <a:spLocks noChangeArrowheads="1"/>
          </p:cNvSpPr>
          <p:nvPr/>
        </p:nvSpPr>
        <p:spPr bwMode="auto">
          <a:xfrm>
            <a:off x="6553200" y="6507163"/>
            <a:ext cx="2590800"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n-US" altLang="en-US" sz="1200" smtClean="0">
                <a:solidFill>
                  <a:srgbClr val="7798C1"/>
                </a:solidFill>
                <a:latin typeface="Verdana" pitchFamily="34" charset="0"/>
              </a:rPr>
              <a:t>Strategy For The 21</a:t>
            </a:r>
            <a:r>
              <a:rPr lang="en-US" altLang="en-US" sz="1200" baseline="30000" smtClean="0">
                <a:solidFill>
                  <a:srgbClr val="7798C1"/>
                </a:solidFill>
                <a:latin typeface="Verdana" pitchFamily="34" charset="0"/>
              </a:rPr>
              <a:t>st</a:t>
            </a:r>
            <a:r>
              <a:rPr lang="en-US" altLang="en-US" sz="1200" smtClean="0">
                <a:solidFill>
                  <a:srgbClr val="7798C1"/>
                </a:solidFill>
                <a:latin typeface="Verdana" pitchFamily="34" charset="0"/>
              </a:rPr>
              <a:t> Century</a:t>
            </a:r>
          </a:p>
        </p:txBody>
      </p:sp>
      <p:sp>
        <p:nvSpPr>
          <p:cNvPr id="4110" name="Rectangle 14"/>
          <p:cNvSpPr>
            <a:spLocks noChangeArrowheads="1"/>
          </p:cNvSpPr>
          <p:nvPr/>
        </p:nvSpPr>
        <p:spPr bwMode="auto">
          <a:xfrm>
            <a:off x="2516188" y="1276350"/>
            <a:ext cx="6399212" cy="19050"/>
          </a:xfrm>
          <a:prstGeom prst="rect">
            <a:avLst/>
          </a:prstGeom>
          <a:gradFill rotWithShape="1">
            <a:gsLst>
              <a:gs pos="0">
                <a:srgbClr val="E6E6CC"/>
              </a:gs>
              <a:gs pos="100000">
                <a:srgbClr val="7798C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4111" name="Rectangle 15"/>
          <p:cNvSpPr>
            <a:spLocks noChangeArrowheads="1"/>
          </p:cNvSpPr>
          <p:nvPr/>
        </p:nvSpPr>
        <p:spPr bwMode="auto">
          <a:xfrm>
            <a:off x="2514600" y="133350"/>
            <a:ext cx="6399213" cy="19050"/>
          </a:xfrm>
          <a:prstGeom prst="rect">
            <a:avLst/>
          </a:prstGeom>
          <a:gradFill rotWithShape="1">
            <a:gsLst>
              <a:gs pos="0">
                <a:srgbClr val="E6E6CC"/>
              </a:gs>
              <a:gs pos="100000">
                <a:srgbClr val="7798C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4112" name="Rectangle 16"/>
          <p:cNvSpPr>
            <a:spLocks noChangeArrowheads="1"/>
          </p:cNvSpPr>
          <p:nvPr/>
        </p:nvSpPr>
        <p:spPr bwMode="auto">
          <a:xfrm>
            <a:off x="133350" y="1295400"/>
            <a:ext cx="19050" cy="5105400"/>
          </a:xfrm>
          <a:prstGeom prst="rect">
            <a:avLst/>
          </a:prstGeom>
          <a:gradFill rotWithShape="1">
            <a:gsLst>
              <a:gs pos="0">
                <a:srgbClr val="E6E6CC"/>
              </a:gs>
              <a:gs pos="100000">
                <a:srgbClr val="7798C1"/>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4113" name="Rectangle 17"/>
          <p:cNvSpPr>
            <a:spLocks noChangeArrowheads="1"/>
          </p:cNvSpPr>
          <p:nvPr/>
        </p:nvSpPr>
        <p:spPr bwMode="auto">
          <a:xfrm>
            <a:off x="1000125" y="6659563"/>
            <a:ext cx="5627688" cy="19050"/>
          </a:xfrm>
          <a:prstGeom prst="rect">
            <a:avLst/>
          </a:prstGeom>
          <a:gradFill rotWithShape="1">
            <a:gsLst>
              <a:gs pos="0">
                <a:srgbClr val="E6E6CC"/>
              </a:gs>
              <a:gs pos="100000">
                <a:srgbClr val="7798C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4114" name="Text Box 18"/>
          <p:cNvSpPr txBox="1">
            <a:spLocks noChangeArrowheads="1"/>
          </p:cNvSpPr>
          <p:nvPr/>
        </p:nvSpPr>
        <p:spPr bwMode="auto">
          <a:xfrm>
            <a:off x="200025" y="6423025"/>
            <a:ext cx="1190625"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1200" smtClean="0">
                <a:solidFill>
                  <a:srgbClr val="7798C1"/>
                </a:solidFill>
                <a:latin typeface="Verdana" pitchFamily="34" charset="0"/>
              </a:rPr>
              <a:t>venturist</a:t>
            </a:r>
          </a:p>
        </p:txBody>
      </p:sp>
      <p:sp>
        <p:nvSpPr>
          <p:cNvPr id="4115" name="Text Box 19"/>
          <p:cNvSpPr txBox="1">
            <a:spLocks noChangeArrowheads="1"/>
          </p:cNvSpPr>
          <p:nvPr/>
        </p:nvSpPr>
        <p:spPr bwMode="auto">
          <a:xfrm>
            <a:off x="382588" y="6572250"/>
            <a:ext cx="1190625" cy="184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600" smtClean="0">
                <a:solidFill>
                  <a:srgbClr val="7798C1"/>
                </a:solidFill>
                <a:latin typeface="Verdana" pitchFamily="34" charset="0"/>
              </a:rPr>
              <a:t>incorporated</a:t>
            </a:r>
          </a:p>
        </p:txBody>
      </p:sp>
      <p:sp>
        <p:nvSpPr>
          <p:cNvPr id="4116" name="Text Box 20"/>
          <p:cNvSpPr txBox="1">
            <a:spLocks noChangeArrowheads="1"/>
          </p:cNvSpPr>
          <p:nvPr/>
        </p:nvSpPr>
        <p:spPr bwMode="auto">
          <a:xfrm>
            <a:off x="2987675" y="6618288"/>
            <a:ext cx="3167063" cy="198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n-US" altLang="en-US" sz="700" smtClean="0">
                <a:solidFill>
                  <a:srgbClr val="C3D1E3"/>
                </a:solidFill>
                <a:latin typeface="Verdana" pitchFamily="34" charset="0"/>
              </a:rPr>
              <a:t>Copyright Venturist, Inc. 2002 – All Rights Reserved</a:t>
            </a:r>
          </a:p>
        </p:txBody>
      </p:sp>
    </p:spTree>
    <p:extLst>
      <p:ext uri="{BB962C8B-B14F-4D97-AF65-F5344CB8AC3E}">
        <p14:creationId xmlns:p14="http://schemas.microsoft.com/office/powerpoint/2010/main" xmlns="" val="12214737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756" r:id="rId18"/>
  </p:sldLayoutIdLst>
  <p:timing>
    <p:tnLst>
      <p:par>
        <p:cTn id="1" dur="indefinite" restart="never" nodeType="tmRoot"/>
      </p:par>
    </p:tnLst>
  </p:timing>
  <p:txStyles>
    <p:titleStyle>
      <a:lvl1pPr algn="ctr" rtl="0" fontAlgn="base">
        <a:spcBef>
          <a:spcPct val="0"/>
        </a:spcBef>
        <a:spcAft>
          <a:spcPct val="0"/>
        </a:spcAft>
        <a:defRPr sz="4000" b="1">
          <a:solidFill>
            <a:schemeClr val="tx1"/>
          </a:solidFill>
          <a:latin typeface="+mj-lt"/>
          <a:ea typeface="+mj-ea"/>
          <a:cs typeface="+mj-cs"/>
        </a:defRPr>
      </a:lvl1pPr>
      <a:lvl2pPr algn="ctr" rtl="0" fontAlgn="base">
        <a:spcBef>
          <a:spcPct val="0"/>
        </a:spcBef>
        <a:spcAft>
          <a:spcPct val="0"/>
        </a:spcAft>
        <a:defRPr sz="4000" b="1">
          <a:solidFill>
            <a:schemeClr val="tx1"/>
          </a:solidFill>
          <a:latin typeface="Arial" charset="0"/>
        </a:defRPr>
      </a:lvl2pPr>
      <a:lvl3pPr algn="ctr" rtl="0" fontAlgn="base">
        <a:spcBef>
          <a:spcPct val="0"/>
        </a:spcBef>
        <a:spcAft>
          <a:spcPct val="0"/>
        </a:spcAft>
        <a:defRPr sz="4000" b="1">
          <a:solidFill>
            <a:schemeClr val="tx1"/>
          </a:solidFill>
          <a:latin typeface="Arial" charset="0"/>
        </a:defRPr>
      </a:lvl3pPr>
      <a:lvl4pPr algn="ctr" rtl="0" fontAlgn="base">
        <a:spcBef>
          <a:spcPct val="0"/>
        </a:spcBef>
        <a:spcAft>
          <a:spcPct val="0"/>
        </a:spcAft>
        <a:defRPr sz="4000" b="1">
          <a:solidFill>
            <a:schemeClr val="tx1"/>
          </a:solidFill>
          <a:latin typeface="Arial" charset="0"/>
        </a:defRPr>
      </a:lvl4pPr>
      <a:lvl5pPr algn="ctr" rtl="0" fontAlgn="base">
        <a:spcBef>
          <a:spcPct val="0"/>
        </a:spcBef>
        <a:spcAft>
          <a:spcPct val="0"/>
        </a:spcAft>
        <a:defRPr sz="4000" b="1">
          <a:solidFill>
            <a:schemeClr val="tx1"/>
          </a:solidFill>
          <a:latin typeface="Arial" charset="0"/>
        </a:defRPr>
      </a:lvl5pPr>
      <a:lvl6pPr marL="457200" algn="ctr" rtl="0" fontAlgn="base">
        <a:spcBef>
          <a:spcPct val="0"/>
        </a:spcBef>
        <a:spcAft>
          <a:spcPct val="0"/>
        </a:spcAft>
        <a:defRPr sz="4000" b="1">
          <a:solidFill>
            <a:schemeClr val="tx1"/>
          </a:solidFill>
          <a:latin typeface="Arial" charset="0"/>
        </a:defRPr>
      </a:lvl6pPr>
      <a:lvl7pPr marL="914400" algn="ctr" rtl="0" fontAlgn="base">
        <a:spcBef>
          <a:spcPct val="0"/>
        </a:spcBef>
        <a:spcAft>
          <a:spcPct val="0"/>
        </a:spcAft>
        <a:defRPr sz="4000" b="1">
          <a:solidFill>
            <a:schemeClr val="tx1"/>
          </a:solidFill>
          <a:latin typeface="Arial" charset="0"/>
        </a:defRPr>
      </a:lvl7pPr>
      <a:lvl8pPr marL="1371600" algn="ctr" rtl="0" fontAlgn="base">
        <a:spcBef>
          <a:spcPct val="0"/>
        </a:spcBef>
        <a:spcAft>
          <a:spcPct val="0"/>
        </a:spcAft>
        <a:defRPr sz="4000" b="1">
          <a:solidFill>
            <a:schemeClr val="tx1"/>
          </a:solidFill>
          <a:latin typeface="Arial" charset="0"/>
        </a:defRPr>
      </a:lvl8pPr>
      <a:lvl9pPr marL="1828800" algn="ctr" rtl="0" fontAlgn="base">
        <a:spcBef>
          <a:spcPct val="0"/>
        </a:spcBef>
        <a:spcAft>
          <a:spcPct val="0"/>
        </a:spcAft>
        <a:defRPr sz="4000" b="1">
          <a:solidFill>
            <a:schemeClr val="tx1"/>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200" b="1">
          <a:solidFill>
            <a:schemeClr val="tx1"/>
          </a:solidFill>
          <a:latin typeface="+mn-lt"/>
        </a:defRPr>
      </a:lvl2pPr>
      <a:lvl3pPr marL="1143000" indent="-228600" algn="l" rtl="0" fontAlgn="base">
        <a:spcBef>
          <a:spcPct val="20000"/>
        </a:spcBef>
        <a:spcAft>
          <a:spcPct val="0"/>
        </a:spcAft>
        <a:buChar char="•"/>
        <a:defRPr sz="2000" b="1">
          <a:solidFill>
            <a:schemeClr val="tx1"/>
          </a:solidFill>
          <a:latin typeface="+mn-lt"/>
        </a:defRPr>
      </a:lvl3pPr>
      <a:lvl4pPr marL="1600200" indent="-228600" algn="l" rtl="0" fontAlgn="base">
        <a:spcBef>
          <a:spcPct val="20000"/>
        </a:spcBef>
        <a:spcAft>
          <a:spcPct val="0"/>
        </a:spcAft>
        <a:buChar char="–"/>
        <a:defRPr sz="2000" b="1">
          <a:solidFill>
            <a:schemeClr val="tx1"/>
          </a:solidFill>
          <a:latin typeface="+mn-lt"/>
        </a:defRPr>
      </a:lvl4pPr>
      <a:lvl5pPr marL="2057400" indent="-228600" algn="l" rtl="0" fontAlgn="base">
        <a:spcBef>
          <a:spcPct val="20000"/>
        </a:spcBef>
        <a:spcAft>
          <a:spcPct val="0"/>
        </a:spcAft>
        <a:buChar char="»"/>
        <a:defRPr sz="2000" b="1">
          <a:solidFill>
            <a:schemeClr val="tx1"/>
          </a:solidFill>
          <a:latin typeface="+mn-lt"/>
        </a:defRPr>
      </a:lvl5pPr>
      <a:lvl6pPr marL="2514600" indent="-228600" algn="l" rtl="0" fontAlgn="base">
        <a:spcBef>
          <a:spcPct val="20000"/>
        </a:spcBef>
        <a:spcAft>
          <a:spcPct val="0"/>
        </a:spcAft>
        <a:buChar char="»"/>
        <a:defRPr sz="2000" b="1">
          <a:solidFill>
            <a:schemeClr val="tx1"/>
          </a:solidFill>
          <a:latin typeface="+mn-lt"/>
        </a:defRPr>
      </a:lvl6pPr>
      <a:lvl7pPr marL="2971800" indent="-228600" algn="l" rtl="0" fontAlgn="base">
        <a:spcBef>
          <a:spcPct val="20000"/>
        </a:spcBef>
        <a:spcAft>
          <a:spcPct val="0"/>
        </a:spcAft>
        <a:buChar char="»"/>
        <a:defRPr sz="2000" b="1">
          <a:solidFill>
            <a:schemeClr val="tx1"/>
          </a:solidFill>
          <a:latin typeface="+mn-lt"/>
        </a:defRPr>
      </a:lvl7pPr>
      <a:lvl8pPr marL="3429000" indent="-228600" algn="l" rtl="0" fontAlgn="base">
        <a:spcBef>
          <a:spcPct val="20000"/>
        </a:spcBef>
        <a:spcAft>
          <a:spcPct val="0"/>
        </a:spcAft>
        <a:buChar char="»"/>
        <a:defRPr sz="2000" b="1">
          <a:solidFill>
            <a:schemeClr val="tx1"/>
          </a:solidFill>
          <a:latin typeface="+mn-lt"/>
        </a:defRPr>
      </a:lvl8pPr>
      <a:lvl9pPr marL="3886200" indent="-228600" algn="l" rtl="0" fontAlgn="base">
        <a:spcBef>
          <a:spcPct val="20000"/>
        </a:spcBef>
        <a:spcAft>
          <a:spcPct val="0"/>
        </a:spcAft>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5762" name="Picture 2"/>
          <p:cNvPicPr>
            <a:picLocks noChangeAspect="1" noChangeArrowheads="1"/>
          </p:cNvPicPr>
          <p:nvPr/>
        </p:nvPicPr>
        <p:blipFill>
          <a:blip r:embed="rId19" cstate="email"/>
          <a:srcRect/>
          <a:stretch>
            <a:fillRect/>
          </a:stretch>
        </p:blipFill>
        <p:spPr bwMode="auto">
          <a:xfrm>
            <a:off x="109538" y="6443663"/>
            <a:ext cx="309562" cy="328612"/>
          </a:xfrm>
          <a:prstGeom prst="rect">
            <a:avLst/>
          </a:prstGeom>
          <a:noFill/>
          <a:ln w="9525">
            <a:noFill/>
            <a:miter lim="800000"/>
            <a:headEnd/>
            <a:tailEnd/>
          </a:ln>
          <a:effectLst/>
        </p:spPr>
      </p:pic>
      <p:pic>
        <p:nvPicPr>
          <p:cNvPr id="245763" name="Picture 3" descr="croomgraphic_notext">
            <a:hlinkClick r:id="rId20" action="ppaction://hlinkpres?slideindex=1&amp;slidetitle="/>
          </p:cNvPr>
          <p:cNvPicPr>
            <a:picLocks noChangeAspect="1" noChangeArrowheads="1"/>
          </p:cNvPicPr>
          <p:nvPr/>
        </p:nvPicPr>
        <p:blipFill>
          <a:blip r:embed="rId21" cstate="email"/>
          <a:srcRect/>
          <a:stretch>
            <a:fillRect/>
          </a:stretch>
        </p:blipFill>
        <p:spPr bwMode="auto">
          <a:xfrm>
            <a:off x="76200" y="76200"/>
            <a:ext cx="1524000" cy="1219200"/>
          </a:xfrm>
          <a:prstGeom prst="rect">
            <a:avLst/>
          </a:prstGeom>
          <a:noFill/>
        </p:spPr>
      </p:pic>
      <p:sp>
        <p:nvSpPr>
          <p:cNvPr id="245764" name="Rectangle 4"/>
          <p:cNvSpPr>
            <a:spLocks noGrp="1" noChangeArrowheads="1"/>
          </p:cNvSpPr>
          <p:nvPr>
            <p:ph type="title"/>
          </p:nvPr>
        </p:nvSpPr>
        <p:spPr bwMode="auto">
          <a:xfrm>
            <a:off x="1543050" y="168275"/>
            <a:ext cx="7448550" cy="1069975"/>
          </a:xfrm>
          <a:prstGeom prst="rect">
            <a:avLst/>
          </a:prstGeom>
          <a:noFill/>
          <a:ln w="9525">
            <a:noFill/>
            <a:miter lim="800000"/>
            <a:headEnd/>
            <a:tailEnd/>
          </a:ln>
          <a:effectLst>
            <a:outerShdw dist="35921" dir="2700000" algn="ctr" rotWithShape="0">
              <a:srgbClr val="E6E6CC"/>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45765" name="Rectangle 5"/>
          <p:cNvSpPr>
            <a:spLocks noGrp="1" noChangeArrowheads="1"/>
          </p:cNvSpPr>
          <p:nvPr>
            <p:ph type="body" idx="1"/>
          </p:nvPr>
        </p:nvSpPr>
        <p:spPr bwMode="auto">
          <a:xfrm>
            <a:off x="457200" y="1524000"/>
            <a:ext cx="8229600" cy="222214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5766" name="Rectangle 6"/>
          <p:cNvSpPr>
            <a:spLocks noGrp="1" noChangeArrowheads="1"/>
          </p:cNvSpPr>
          <p:nvPr>
            <p:ph type="dt" sz="half" idx="2"/>
          </p:nvPr>
        </p:nvSpPr>
        <p:spPr bwMode="auto">
          <a:xfrm>
            <a:off x="4572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245767"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245768"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EA46131D-0456-43F4-A220-A26E632F6E12}" type="slidenum">
              <a:rPr lang="en-US">
                <a:solidFill>
                  <a:srgbClr val="000000"/>
                </a:solidFill>
              </a:rPr>
              <a:pPr fontAlgn="base">
                <a:spcBef>
                  <a:spcPct val="0"/>
                </a:spcBef>
                <a:spcAft>
                  <a:spcPct val="0"/>
                </a:spcAft>
              </a:pPr>
              <a:t>‹Nº›</a:t>
            </a:fld>
            <a:endParaRPr lang="en-US">
              <a:solidFill>
                <a:srgbClr val="000000"/>
              </a:solidFill>
            </a:endParaRPr>
          </a:p>
        </p:txBody>
      </p:sp>
      <p:sp>
        <p:nvSpPr>
          <p:cNvPr id="245769" name="Rectangle 9"/>
          <p:cNvSpPr>
            <a:spLocks noChangeArrowheads="1"/>
          </p:cNvSpPr>
          <p:nvPr/>
        </p:nvSpPr>
        <p:spPr bwMode="auto">
          <a:xfrm>
            <a:off x="-76200" y="0"/>
            <a:ext cx="152400" cy="6934200"/>
          </a:xfrm>
          <a:prstGeom prst="rect">
            <a:avLst/>
          </a:prstGeom>
          <a:solidFill>
            <a:srgbClr val="E6E6CC"/>
          </a:soli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0" name="Rectangle 10"/>
          <p:cNvSpPr>
            <a:spLocks noChangeArrowheads="1"/>
          </p:cNvSpPr>
          <p:nvPr/>
        </p:nvSpPr>
        <p:spPr bwMode="auto">
          <a:xfrm>
            <a:off x="0" y="0"/>
            <a:ext cx="9144000" cy="92075"/>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1" name="Rectangle 11"/>
          <p:cNvSpPr>
            <a:spLocks noChangeArrowheads="1"/>
          </p:cNvSpPr>
          <p:nvPr/>
        </p:nvSpPr>
        <p:spPr bwMode="auto">
          <a:xfrm>
            <a:off x="0" y="6781800"/>
            <a:ext cx="9144000" cy="152400"/>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2" name="Rectangle 12"/>
          <p:cNvSpPr>
            <a:spLocks noChangeArrowheads="1"/>
          </p:cNvSpPr>
          <p:nvPr/>
        </p:nvSpPr>
        <p:spPr bwMode="auto">
          <a:xfrm>
            <a:off x="9067800" y="0"/>
            <a:ext cx="76200" cy="6858000"/>
          </a:xfrm>
          <a:prstGeom prst="rect">
            <a:avLst/>
          </a:prstGeom>
          <a:solidFill>
            <a:srgbClr val="7798C1"/>
          </a:soli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3" name="Text Box 13"/>
          <p:cNvSpPr txBox="1">
            <a:spLocks noChangeArrowheads="1"/>
          </p:cNvSpPr>
          <p:nvPr/>
        </p:nvSpPr>
        <p:spPr bwMode="auto">
          <a:xfrm>
            <a:off x="6553200" y="6507163"/>
            <a:ext cx="2590800" cy="274637"/>
          </a:xfrm>
          <a:prstGeom prst="rect">
            <a:avLst/>
          </a:prstGeom>
          <a:noFill/>
          <a:ln w="9525">
            <a:noFill/>
            <a:miter lim="800000"/>
            <a:headEnd/>
            <a:tailEnd/>
          </a:ln>
          <a:effectLst/>
        </p:spPr>
        <p:txBody>
          <a:bodyPr>
            <a:spAutoFit/>
          </a:bodyPr>
          <a:lstStyle/>
          <a:p>
            <a:pPr algn="ctr" fontAlgn="base">
              <a:spcBef>
                <a:spcPct val="50000"/>
              </a:spcBef>
              <a:spcAft>
                <a:spcPct val="0"/>
              </a:spcAft>
            </a:pPr>
            <a:r>
              <a:rPr lang="en-US" sz="1200">
                <a:solidFill>
                  <a:srgbClr val="7798C1"/>
                </a:solidFill>
                <a:latin typeface="Verdana" pitchFamily="34" charset="0"/>
              </a:rPr>
              <a:t>Strategy For The 21</a:t>
            </a:r>
            <a:r>
              <a:rPr lang="en-US" sz="1200" baseline="30000">
                <a:solidFill>
                  <a:srgbClr val="7798C1"/>
                </a:solidFill>
                <a:latin typeface="Verdana" pitchFamily="34" charset="0"/>
              </a:rPr>
              <a:t>st</a:t>
            </a:r>
            <a:r>
              <a:rPr lang="en-US" sz="1200">
                <a:solidFill>
                  <a:srgbClr val="7798C1"/>
                </a:solidFill>
                <a:latin typeface="Verdana" pitchFamily="34" charset="0"/>
              </a:rPr>
              <a:t> Century</a:t>
            </a:r>
          </a:p>
        </p:txBody>
      </p:sp>
      <p:sp>
        <p:nvSpPr>
          <p:cNvPr id="245774" name="Rectangle 14"/>
          <p:cNvSpPr>
            <a:spLocks noChangeArrowheads="1"/>
          </p:cNvSpPr>
          <p:nvPr/>
        </p:nvSpPr>
        <p:spPr bwMode="auto">
          <a:xfrm>
            <a:off x="2516188" y="1276350"/>
            <a:ext cx="6399212" cy="19050"/>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5" name="Rectangle 15"/>
          <p:cNvSpPr>
            <a:spLocks noChangeArrowheads="1"/>
          </p:cNvSpPr>
          <p:nvPr/>
        </p:nvSpPr>
        <p:spPr bwMode="auto">
          <a:xfrm>
            <a:off x="2514600" y="133350"/>
            <a:ext cx="6399213" cy="19050"/>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6" name="Rectangle 16"/>
          <p:cNvSpPr>
            <a:spLocks noChangeArrowheads="1"/>
          </p:cNvSpPr>
          <p:nvPr/>
        </p:nvSpPr>
        <p:spPr bwMode="auto">
          <a:xfrm>
            <a:off x="133350" y="1295400"/>
            <a:ext cx="19050" cy="5105400"/>
          </a:xfrm>
          <a:prstGeom prst="rect">
            <a:avLst/>
          </a:prstGeom>
          <a:gradFill rotWithShape="1">
            <a:gsLst>
              <a:gs pos="0">
                <a:srgbClr val="E6E6CC"/>
              </a:gs>
              <a:gs pos="100000">
                <a:srgbClr val="7798C1"/>
              </a:gs>
            </a:gsLst>
            <a:lin ang="540000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7" name="Rectangle 17"/>
          <p:cNvSpPr>
            <a:spLocks noChangeArrowheads="1"/>
          </p:cNvSpPr>
          <p:nvPr/>
        </p:nvSpPr>
        <p:spPr bwMode="auto">
          <a:xfrm>
            <a:off x="1000125" y="6659563"/>
            <a:ext cx="5627688" cy="19050"/>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8" name="Text Box 18"/>
          <p:cNvSpPr txBox="1">
            <a:spLocks noChangeArrowheads="1"/>
          </p:cNvSpPr>
          <p:nvPr/>
        </p:nvSpPr>
        <p:spPr bwMode="auto">
          <a:xfrm>
            <a:off x="200025" y="6423025"/>
            <a:ext cx="1190625" cy="274638"/>
          </a:xfrm>
          <a:prstGeom prst="rect">
            <a:avLst/>
          </a:prstGeom>
          <a:noFill/>
          <a:ln w="9525">
            <a:noFill/>
            <a:miter lim="800000"/>
            <a:headEnd/>
            <a:tailEnd/>
          </a:ln>
          <a:effectLst/>
        </p:spPr>
        <p:txBody>
          <a:bodyPr>
            <a:spAutoFit/>
          </a:bodyPr>
          <a:lstStyle/>
          <a:p>
            <a:pPr fontAlgn="base">
              <a:spcBef>
                <a:spcPct val="50000"/>
              </a:spcBef>
              <a:spcAft>
                <a:spcPct val="0"/>
              </a:spcAft>
            </a:pPr>
            <a:r>
              <a:rPr lang="en-US" sz="1200">
                <a:solidFill>
                  <a:srgbClr val="7798C1"/>
                </a:solidFill>
                <a:latin typeface="Verdana" pitchFamily="34" charset="0"/>
              </a:rPr>
              <a:t>venturist</a:t>
            </a:r>
            <a:r>
              <a:rPr lang="en-US" sz="1200" baseline="30000">
                <a:solidFill>
                  <a:srgbClr val="7798C1"/>
                </a:solidFill>
                <a:latin typeface="Verdana" pitchFamily="34" charset="0"/>
              </a:rPr>
              <a:t>®</a:t>
            </a:r>
          </a:p>
        </p:txBody>
      </p:sp>
      <p:sp>
        <p:nvSpPr>
          <p:cNvPr id="245779" name="Text Box 19"/>
          <p:cNvSpPr txBox="1">
            <a:spLocks noChangeArrowheads="1"/>
          </p:cNvSpPr>
          <p:nvPr/>
        </p:nvSpPr>
        <p:spPr bwMode="auto">
          <a:xfrm>
            <a:off x="382588" y="6572250"/>
            <a:ext cx="1190625" cy="184150"/>
          </a:xfrm>
          <a:prstGeom prst="rect">
            <a:avLst/>
          </a:prstGeom>
          <a:noFill/>
          <a:ln w="9525">
            <a:noFill/>
            <a:miter lim="800000"/>
            <a:headEnd/>
            <a:tailEnd/>
          </a:ln>
          <a:effectLst/>
        </p:spPr>
        <p:txBody>
          <a:bodyPr>
            <a:spAutoFit/>
          </a:bodyPr>
          <a:lstStyle/>
          <a:p>
            <a:pPr fontAlgn="base">
              <a:spcBef>
                <a:spcPct val="50000"/>
              </a:spcBef>
              <a:spcAft>
                <a:spcPct val="0"/>
              </a:spcAft>
            </a:pPr>
            <a:r>
              <a:rPr lang="en-US" sz="600">
                <a:solidFill>
                  <a:srgbClr val="7798C1"/>
                </a:solidFill>
                <a:latin typeface="Verdana" pitchFamily="34" charset="0"/>
              </a:rPr>
              <a:t>incorporated</a:t>
            </a:r>
          </a:p>
        </p:txBody>
      </p:sp>
      <p:sp>
        <p:nvSpPr>
          <p:cNvPr id="245780" name="Text Box 20"/>
          <p:cNvSpPr txBox="1">
            <a:spLocks noChangeArrowheads="1"/>
          </p:cNvSpPr>
          <p:nvPr/>
        </p:nvSpPr>
        <p:spPr bwMode="auto">
          <a:xfrm>
            <a:off x="2987675" y="6618288"/>
            <a:ext cx="3167063" cy="198437"/>
          </a:xfrm>
          <a:prstGeom prst="rect">
            <a:avLst/>
          </a:prstGeom>
          <a:noFill/>
          <a:ln w="9525">
            <a:noFill/>
            <a:miter lim="800000"/>
            <a:headEnd/>
            <a:tailEnd/>
          </a:ln>
          <a:effectLst/>
        </p:spPr>
        <p:txBody>
          <a:bodyPr>
            <a:spAutoFit/>
          </a:bodyPr>
          <a:lstStyle/>
          <a:p>
            <a:pPr algn="ctr" fontAlgn="base">
              <a:spcBef>
                <a:spcPct val="50000"/>
              </a:spcBef>
              <a:spcAft>
                <a:spcPct val="0"/>
              </a:spcAft>
            </a:pPr>
            <a:r>
              <a:rPr lang="en-US" sz="700" dirty="0">
                <a:solidFill>
                  <a:srgbClr val="C3D1E3"/>
                </a:solidFill>
                <a:latin typeface="Verdana" pitchFamily="34" charset="0"/>
              </a:rPr>
              <a:t>Copyright Venturist®, Inc. 2001-2010– All Rights Reserved</a:t>
            </a:r>
          </a:p>
        </p:txBody>
      </p:sp>
    </p:spTree>
    <p:extLst>
      <p:ext uri="{BB962C8B-B14F-4D97-AF65-F5344CB8AC3E}">
        <p14:creationId xmlns:p14="http://schemas.microsoft.com/office/powerpoint/2010/main" xmlns="" val="84162694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6" r:id="rId17"/>
  </p:sldLayoutIdLst>
  <p:timing>
    <p:tnLst>
      <p:par>
        <p:cTn id="1" dur="indefinite" restart="never" nodeType="tmRoot"/>
      </p:par>
    </p:tnLst>
  </p:timing>
  <p:txStyles>
    <p:titleStyle>
      <a:lvl1pPr algn="ctr" rtl="0" eaLnBrk="1" fontAlgn="base" hangingPunct="1">
        <a:spcBef>
          <a:spcPct val="0"/>
        </a:spcBef>
        <a:spcAft>
          <a:spcPct val="0"/>
        </a:spcAft>
        <a:defRPr sz="4000" b="1">
          <a:solidFill>
            <a:srgbClr val="002060"/>
          </a:solidFill>
          <a:effectLst>
            <a:outerShdw blurRad="38100" dist="38100" dir="2700000" algn="tl">
              <a:srgbClr val="000000">
                <a:alpha val="43137"/>
              </a:srgbClr>
            </a:outerShdw>
          </a:effectLst>
          <a:latin typeface="+mj-lt"/>
          <a:ea typeface="+mj-ea"/>
          <a:cs typeface="+mj-cs"/>
        </a:defRPr>
      </a:lvl1pPr>
      <a:lvl2pPr algn="ctr" rtl="0" eaLnBrk="1" fontAlgn="base" hangingPunct="1">
        <a:spcBef>
          <a:spcPct val="0"/>
        </a:spcBef>
        <a:spcAft>
          <a:spcPct val="0"/>
        </a:spcAft>
        <a:defRPr sz="4000" b="1">
          <a:solidFill>
            <a:schemeClr val="tx1"/>
          </a:solidFill>
          <a:latin typeface="Arial" charset="0"/>
        </a:defRPr>
      </a:lvl2pPr>
      <a:lvl3pPr algn="ctr" rtl="0" eaLnBrk="1" fontAlgn="base" hangingPunct="1">
        <a:spcBef>
          <a:spcPct val="0"/>
        </a:spcBef>
        <a:spcAft>
          <a:spcPct val="0"/>
        </a:spcAft>
        <a:defRPr sz="4000" b="1">
          <a:solidFill>
            <a:schemeClr val="tx1"/>
          </a:solidFill>
          <a:latin typeface="Arial" charset="0"/>
        </a:defRPr>
      </a:lvl3pPr>
      <a:lvl4pPr algn="ctr" rtl="0" eaLnBrk="1" fontAlgn="base" hangingPunct="1">
        <a:spcBef>
          <a:spcPct val="0"/>
        </a:spcBef>
        <a:spcAft>
          <a:spcPct val="0"/>
        </a:spcAft>
        <a:defRPr sz="4000" b="1">
          <a:solidFill>
            <a:schemeClr val="tx1"/>
          </a:solidFill>
          <a:latin typeface="Arial" charset="0"/>
        </a:defRPr>
      </a:lvl4pPr>
      <a:lvl5pPr algn="ctr" rtl="0" eaLnBrk="1" fontAlgn="base" hangingPunct="1">
        <a:spcBef>
          <a:spcPct val="0"/>
        </a:spcBef>
        <a:spcAft>
          <a:spcPct val="0"/>
        </a:spcAft>
        <a:defRPr sz="4000" b="1">
          <a:solidFill>
            <a:schemeClr val="tx1"/>
          </a:solidFill>
          <a:latin typeface="Arial" charset="0"/>
        </a:defRPr>
      </a:lvl5pPr>
      <a:lvl6pPr marL="457200" algn="ctr" rtl="0" eaLnBrk="1" fontAlgn="base" hangingPunct="1">
        <a:spcBef>
          <a:spcPct val="0"/>
        </a:spcBef>
        <a:spcAft>
          <a:spcPct val="0"/>
        </a:spcAft>
        <a:defRPr sz="4000" b="1">
          <a:solidFill>
            <a:schemeClr val="tx1"/>
          </a:solidFill>
          <a:latin typeface="Arial" charset="0"/>
        </a:defRPr>
      </a:lvl6pPr>
      <a:lvl7pPr marL="914400" algn="ctr" rtl="0" eaLnBrk="1" fontAlgn="base" hangingPunct="1">
        <a:spcBef>
          <a:spcPct val="0"/>
        </a:spcBef>
        <a:spcAft>
          <a:spcPct val="0"/>
        </a:spcAft>
        <a:defRPr sz="4000" b="1">
          <a:solidFill>
            <a:schemeClr val="tx1"/>
          </a:solidFill>
          <a:latin typeface="Arial" charset="0"/>
        </a:defRPr>
      </a:lvl7pPr>
      <a:lvl8pPr marL="1371600" algn="ctr" rtl="0" eaLnBrk="1" fontAlgn="base" hangingPunct="1">
        <a:spcBef>
          <a:spcPct val="0"/>
        </a:spcBef>
        <a:spcAft>
          <a:spcPct val="0"/>
        </a:spcAft>
        <a:defRPr sz="4000" b="1">
          <a:solidFill>
            <a:schemeClr val="tx1"/>
          </a:solidFill>
          <a:latin typeface="Arial" charset="0"/>
        </a:defRPr>
      </a:lvl8pPr>
      <a:lvl9pPr marL="1828800" algn="ctr" rtl="0" eaLnBrk="1" fontAlgn="base" hangingPunct="1">
        <a:spcBef>
          <a:spcPct val="0"/>
        </a:spcBef>
        <a:spcAft>
          <a:spcPct val="0"/>
        </a:spcAft>
        <a:defRPr sz="4000" b="1">
          <a:solidFill>
            <a:schemeClr val="tx1"/>
          </a:solidFill>
          <a:latin typeface="Arial" charset="0"/>
        </a:defRPr>
      </a:lvl9pPr>
    </p:titleStyle>
    <p:bodyStyle>
      <a:lvl1pPr marL="342900" indent="-342900" algn="l" rtl="0" eaLnBrk="1" fontAlgn="base" hangingPunct="1">
        <a:spcBef>
          <a:spcPct val="20000"/>
        </a:spcBef>
        <a:spcAft>
          <a:spcPct val="0"/>
        </a:spcAft>
        <a:buChar char="•"/>
        <a:defRPr sz="2800" b="1">
          <a:solidFill>
            <a:srgbClr val="002060"/>
          </a:solidFill>
          <a:effectLst>
            <a:outerShdw blurRad="38100" dist="38100" dir="2700000" algn="tl">
              <a:srgbClr val="000000">
                <a:alpha val="43137"/>
              </a:srgbClr>
            </a:outerShdw>
          </a:effectLst>
          <a:latin typeface="+mn-lt"/>
          <a:ea typeface="+mn-ea"/>
          <a:cs typeface="+mn-cs"/>
        </a:defRPr>
      </a:lvl1pPr>
      <a:lvl2pPr marL="742950" indent="-285750" algn="l" rtl="0" eaLnBrk="1" fontAlgn="base" hangingPunct="1">
        <a:spcBef>
          <a:spcPct val="20000"/>
        </a:spcBef>
        <a:spcAft>
          <a:spcPct val="0"/>
        </a:spcAft>
        <a:buChar char="–"/>
        <a:defRPr sz="2600" b="1">
          <a:solidFill>
            <a:srgbClr val="002060"/>
          </a:solidFill>
          <a:effectLst>
            <a:outerShdw blurRad="38100" dist="38100" dir="2700000" algn="tl">
              <a:srgbClr val="000000">
                <a:alpha val="43137"/>
              </a:srgbClr>
            </a:outerShdw>
          </a:effectLst>
          <a:latin typeface="+mn-lt"/>
        </a:defRPr>
      </a:lvl2pPr>
      <a:lvl3pPr marL="1143000" indent="-228600" algn="l" rtl="0" eaLnBrk="1" fontAlgn="base" hangingPunct="1">
        <a:spcBef>
          <a:spcPct val="20000"/>
        </a:spcBef>
        <a:spcAft>
          <a:spcPct val="0"/>
        </a:spcAft>
        <a:buChar char="•"/>
        <a:defRPr sz="2400" b="1">
          <a:solidFill>
            <a:srgbClr val="002060"/>
          </a:solidFill>
          <a:effectLst>
            <a:outerShdw blurRad="38100" dist="38100" dir="2700000" algn="tl">
              <a:srgbClr val="000000">
                <a:alpha val="43137"/>
              </a:srgbClr>
            </a:outerShdw>
          </a:effectLst>
          <a:latin typeface="+mn-lt"/>
        </a:defRPr>
      </a:lvl3pPr>
      <a:lvl4pPr marL="1600200" indent="-228600" algn="l" rtl="0" eaLnBrk="1" fontAlgn="base" hangingPunct="1">
        <a:spcBef>
          <a:spcPct val="20000"/>
        </a:spcBef>
        <a:spcAft>
          <a:spcPct val="0"/>
        </a:spcAft>
        <a:buChar char="–"/>
        <a:defRPr sz="2200" b="1">
          <a:solidFill>
            <a:srgbClr val="002060"/>
          </a:solidFill>
          <a:effectLst>
            <a:outerShdw blurRad="38100" dist="38100" dir="2700000" algn="tl">
              <a:srgbClr val="000000">
                <a:alpha val="43137"/>
              </a:srgbClr>
            </a:outerShdw>
          </a:effectLst>
          <a:latin typeface="+mn-lt"/>
        </a:defRPr>
      </a:lvl4pPr>
      <a:lvl5pPr marL="2057400" indent="-228600" algn="l" rtl="0" eaLnBrk="1" fontAlgn="base" hangingPunct="1">
        <a:spcBef>
          <a:spcPct val="20000"/>
        </a:spcBef>
        <a:spcAft>
          <a:spcPct val="0"/>
        </a:spcAft>
        <a:buChar char="»"/>
        <a:defRPr sz="2000" b="1">
          <a:solidFill>
            <a:srgbClr val="002060"/>
          </a:solidFill>
          <a:effectLst>
            <a:outerShdw blurRad="38100" dist="38100" dir="2700000" algn="tl">
              <a:srgbClr val="000000">
                <a:alpha val="43137"/>
              </a:srgbClr>
            </a:outerShdw>
          </a:effectLst>
          <a:latin typeface="+mn-lt"/>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5762" name="Picture 2"/>
          <p:cNvPicPr>
            <a:picLocks noChangeAspect="1" noChangeArrowheads="1"/>
          </p:cNvPicPr>
          <p:nvPr/>
        </p:nvPicPr>
        <p:blipFill>
          <a:blip r:embed="rId16" cstate="email"/>
          <a:srcRect/>
          <a:stretch>
            <a:fillRect/>
          </a:stretch>
        </p:blipFill>
        <p:spPr bwMode="auto">
          <a:xfrm>
            <a:off x="109538" y="6443663"/>
            <a:ext cx="309562" cy="328612"/>
          </a:xfrm>
          <a:prstGeom prst="rect">
            <a:avLst/>
          </a:prstGeom>
          <a:noFill/>
          <a:ln w="9525">
            <a:noFill/>
            <a:miter lim="800000"/>
            <a:headEnd/>
            <a:tailEnd/>
          </a:ln>
          <a:effectLst/>
        </p:spPr>
      </p:pic>
      <p:pic>
        <p:nvPicPr>
          <p:cNvPr id="245763" name="Picture 3" descr="croomgraphic_notext">
            <a:hlinkClick r:id="rId17" action="ppaction://hlinkpres?slideindex=1&amp;slidetitle="/>
          </p:cNvPr>
          <p:cNvPicPr>
            <a:picLocks noChangeAspect="1" noChangeArrowheads="1"/>
          </p:cNvPicPr>
          <p:nvPr/>
        </p:nvPicPr>
        <p:blipFill>
          <a:blip r:embed="rId18" cstate="email"/>
          <a:srcRect/>
          <a:stretch>
            <a:fillRect/>
          </a:stretch>
        </p:blipFill>
        <p:spPr bwMode="auto">
          <a:xfrm>
            <a:off x="76200" y="76200"/>
            <a:ext cx="1524000" cy="1219200"/>
          </a:xfrm>
          <a:prstGeom prst="rect">
            <a:avLst/>
          </a:prstGeom>
          <a:noFill/>
        </p:spPr>
      </p:pic>
      <p:sp>
        <p:nvSpPr>
          <p:cNvPr id="245764" name="Rectangle 4"/>
          <p:cNvSpPr>
            <a:spLocks noGrp="1" noChangeArrowheads="1"/>
          </p:cNvSpPr>
          <p:nvPr>
            <p:ph type="title"/>
          </p:nvPr>
        </p:nvSpPr>
        <p:spPr bwMode="auto">
          <a:xfrm>
            <a:off x="1543050" y="168275"/>
            <a:ext cx="7448550" cy="1069975"/>
          </a:xfrm>
          <a:prstGeom prst="rect">
            <a:avLst/>
          </a:prstGeom>
          <a:noFill/>
          <a:ln w="9525">
            <a:noFill/>
            <a:miter lim="800000"/>
            <a:headEnd/>
            <a:tailEnd/>
          </a:ln>
          <a:effectLst>
            <a:outerShdw dist="35921" dir="2700000" algn="ctr" rotWithShape="0">
              <a:srgbClr val="E6E6CC"/>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45765" name="Rectangle 5"/>
          <p:cNvSpPr>
            <a:spLocks noGrp="1" noChangeArrowheads="1"/>
          </p:cNvSpPr>
          <p:nvPr>
            <p:ph type="body" idx="1"/>
          </p:nvPr>
        </p:nvSpPr>
        <p:spPr bwMode="auto">
          <a:xfrm>
            <a:off x="457200" y="1524000"/>
            <a:ext cx="8229600" cy="222214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5766" name="Rectangle 6"/>
          <p:cNvSpPr>
            <a:spLocks noGrp="1" noChangeArrowheads="1"/>
          </p:cNvSpPr>
          <p:nvPr>
            <p:ph type="dt" sz="half" idx="2"/>
          </p:nvPr>
        </p:nvSpPr>
        <p:spPr bwMode="auto">
          <a:xfrm>
            <a:off x="4572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245767" name="Rectangle 7"/>
          <p:cNvSpPr>
            <a:spLocks noGrp="1" noChangeArrowheads="1"/>
          </p:cNvSpPr>
          <p:nvPr>
            <p:ph type="ftr" sz="quarter" idx="3"/>
          </p:nvPr>
        </p:nvSpPr>
        <p:spPr bwMode="auto">
          <a:xfrm>
            <a:off x="3123406" y="569277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245768"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EA46131D-0456-43F4-A220-A26E632F6E12}" type="slidenum">
              <a:rPr lang="en-US">
                <a:solidFill>
                  <a:srgbClr val="000000"/>
                </a:solidFill>
              </a:rPr>
              <a:pPr fontAlgn="base">
                <a:spcBef>
                  <a:spcPct val="0"/>
                </a:spcBef>
                <a:spcAft>
                  <a:spcPct val="0"/>
                </a:spcAft>
              </a:pPr>
              <a:t>‹Nº›</a:t>
            </a:fld>
            <a:endParaRPr lang="en-US">
              <a:solidFill>
                <a:srgbClr val="000000"/>
              </a:solidFill>
            </a:endParaRPr>
          </a:p>
        </p:txBody>
      </p:sp>
      <p:sp>
        <p:nvSpPr>
          <p:cNvPr id="245769" name="Rectangle 9"/>
          <p:cNvSpPr>
            <a:spLocks noChangeArrowheads="1"/>
          </p:cNvSpPr>
          <p:nvPr/>
        </p:nvSpPr>
        <p:spPr bwMode="auto">
          <a:xfrm>
            <a:off x="-76200" y="0"/>
            <a:ext cx="152400" cy="6934200"/>
          </a:xfrm>
          <a:prstGeom prst="rect">
            <a:avLst/>
          </a:prstGeom>
          <a:solidFill>
            <a:srgbClr val="E6E6CC"/>
          </a:soli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0" name="Rectangle 10"/>
          <p:cNvSpPr>
            <a:spLocks noChangeArrowheads="1"/>
          </p:cNvSpPr>
          <p:nvPr/>
        </p:nvSpPr>
        <p:spPr bwMode="auto">
          <a:xfrm>
            <a:off x="0" y="0"/>
            <a:ext cx="9144000" cy="92075"/>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1" name="Rectangle 11"/>
          <p:cNvSpPr>
            <a:spLocks noChangeArrowheads="1"/>
          </p:cNvSpPr>
          <p:nvPr/>
        </p:nvSpPr>
        <p:spPr bwMode="auto">
          <a:xfrm>
            <a:off x="0" y="6781800"/>
            <a:ext cx="9144000" cy="152400"/>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2" name="Rectangle 12"/>
          <p:cNvSpPr>
            <a:spLocks noChangeArrowheads="1"/>
          </p:cNvSpPr>
          <p:nvPr/>
        </p:nvSpPr>
        <p:spPr bwMode="auto">
          <a:xfrm>
            <a:off x="9067800" y="0"/>
            <a:ext cx="76200" cy="6858000"/>
          </a:xfrm>
          <a:prstGeom prst="rect">
            <a:avLst/>
          </a:prstGeom>
          <a:solidFill>
            <a:srgbClr val="7798C1"/>
          </a:soli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3" name="Text Box 13"/>
          <p:cNvSpPr txBox="1">
            <a:spLocks noChangeArrowheads="1"/>
          </p:cNvSpPr>
          <p:nvPr/>
        </p:nvSpPr>
        <p:spPr bwMode="auto">
          <a:xfrm>
            <a:off x="6553200" y="6507163"/>
            <a:ext cx="2590800" cy="274637"/>
          </a:xfrm>
          <a:prstGeom prst="rect">
            <a:avLst/>
          </a:prstGeom>
          <a:noFill/>
          <a:ln w="9525">
            <a:noFill/>
            <a:miter lim="800000"/>
            <a:headEnd/>
            <a:tailEnd/>
          </a:ln>
          <a:effectLst/>
        </p:spPr>
        <p:txBody>
          <a:bodyPr>
            <a:spAutoFit/>
          </a:bodyPr>
          <a:lstStyle/>
          <a:p>
            <a:pPr algn="ctr" fontAlgn="base">
              <a:spcBef>
                <a:spcPct val="50000"/>
              </a:spcBef>
              <a:spcAft>
                <a:spcPct val="0"/>
              </a:spcAft>
            </a:pPr>
            <a:r>
              <a:rPr lang="en-US" sz="1200">
                <a:solidFill>
                  <a:srgbClr val="7798C1"/>
                </a:solidFill>
                <a:latin typeface="Verdana" pitchFamily="34" charset="0"/>
              </a:rPr>
              <a:t>Strategy For The 21</a:t>
            </a:r>
            <a:r>
              <a:rPr lang="en-US" sz="1200" baseline="30000">
                <a:solidFill>
                  <a:srgbClr val="7798C1"/>
                </a:solidFill>
                <a:latin typeface="Verdana" pitchFamily="34" charset="0"/>
              </a:rPr>
              <a:t>st</a:t>
            </a:r>
            <a:r>
              <a:rPr lang="en-US" sz="1200">
                <a:solidFill>
                  <a:srgbClr val="7798C1"/>
                </a:solidFill>
                <a:latin typeface="Verdana" pitchFamily="34" charset="0"/>
              </a:rPr>
              <a:t> Century</a:t>
            </a:r>
          </a:p>
        </p:txBody>
      </p:sp>
      <p:sp>
        <p:nvSpPr>
          <p:cNvPr id="245774" name="Rectangle 14"/>
          <p:cNvSpPr>
            <a:spLocks noChangeArrowheads="1"/>
          </p:cNvSpPr>
          <p:nvPr/>
        </p:nvSpPr>
        <p:spPr bwMode="auto">
          <a:xfrm>
            <a:off x="2516188" y="1276350"/>
            <a:ext cx="6399212" cy="19050"/>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5" name="Rectangle 15"/>
          <p:cNvSpPr>
            <a:spLocks noChangeArrowheads="1"/>
          </p:cNvSpPr>
          <p:nvPr/>
        </p:nvSpPr>
        <p:spPr bwMode="auto">
          <a:xfrm>
            <a:off x="2514600" y="133350"/>
            <a:ext cx="6399213" cy="19050"/>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6" name="Rectangle 16"/>
          <p:cNvSpPr>
            <a:spLocks noChangeArrowheads="1"/>
          </p:cNvSpPr>
          <p:nvPr/>
        </p:nvSpPr>
        <p:spPr bwMode="auto">
          <a:xfrm>
            <a:off x="133350" y="1295400"/>
            <a:ext cx="19050" cy="5105400"/>
          </a:xfrm>
          <a:prstGeom prst="rect">
            <a:avLst/>
          </a:prstGeom>
          <a:gradFill rotWithShape="1">
            <a:gsLst>
              <a:gs pos="0">
                <a:srgbClr val="E6E6CC"/>
              </a:gs>
              <a:gs pos="100000">
                <a:srgbClr val="7798C1"/>
              </a:gs>
            </a:gsLst>
            <a:lin ang="540000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7" name="Rectangle 17"/>
          <p:cNvSpPr>
            <a:spLocks noChangeArrowheads="1"/>
          </p:cNvSpPr>
          <p:nvPr/>
        </p:nvSpPr>
        <p:spPr bwMode="auto">
          <a:xfrm>
            <a:off x="1000125" y="6659563"/>
            <a:ext cx="5627688" cy="19050"/>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8" name="Text Box 18"/>
          <p:cNvSpPr txBox="1">
            <a:spLocks noChangeArrowheads="1"/>
          </p:cNvSpPr>
          <p:nvPr/>
        </p:nvSpPr>
        <p:spPr bwMode="auto">
          <a:xfrm>
            <a:off x="200025" y="6423025"/>
            <a:ext cx="1190625" cy="274638"/>
          </a:xfrm>
          <a:prstGeom prst="rect">
            <a:avLst/>
          </a:prstGeom>
          <a:noFill/>
          <a:ln w="9525">
            <a:noFill/>
            <a:miter lim="800000"/>
            <a:headEnd/>
            <a:tailEnd/>
          </a:ln>
          <a:effectLst/>
        </p:spPr>
        <p:txBody>
          <a:bodyPr>
            <a:spAutoFit/>
          </a:bodyPr>
          <a:lstStyle/>
          <a:p>
            <a:pPr fontAlgn="base">
              <a:spcBef>
                <a:spcPct val="50000"/>
              </a:spcBef>
              <a:spcAft>
                <a:spcPct val="0"/>
              </a:spcAft>
            </a:pPr>
            <a:r>
              <a:rPr lang="en-US" sz="1200">
                <a:solidFill>
                  <a:srgbClr val="7798C1"/>
                </a:solidFill>
                <a:latin typeface="Verdana" pitchFamily="34" charset="0"/>
              </a:rPr>
              <a:t>venturist</a:t>
            </a:r>
            <a:r>
              <a:rPr lang="en-US" sz="1200" baseline="30000">
                <a:solidFill>
                  <a:srgbClr val="7798C1"/>
                </a:solidFill>
                <a:latin typeface="Verdana" pitchFamily="34" charset="0"/>
              </a:rPr>
              <a:t>®</a:t>
            </a:r>
          </a:p>
        </p:txBody>
      </p:sp>
      <p:sp>
        <p:nvSpPr>
          <p:cNvPr id="245779" name="Text Box 19"/>
          <p:cNvSpPr txBox="1">
            <a:spLocks noChangeArrowheads="1"/>
          </p:cNvSpPr>
          <p:nvPr/>
        </p:nvSpPr>
        <p:spPr bwMode="auto">
          <a:xfrm>
            <a:off x="382588" y="6572250"/>
            <a:ext cx="1190625" cy="184150"/>
          </a:xfrm>
          <a:prstGeom prst="rect">
            <a:avLst/>
          </a:prstGeom>
          <a:noFill/>
          <a:ln w="9525">
            <a:noFill/>
            <a:miter lim="800000"/>
            <a:headEnd/>
            <a:tailEnd/>
          </a:ln>
          <a:effectLst/>
        </p:spPr>
        <p:txBody>
          <a:bodyPr>
            <a:spAutoFit/>
          </a:bodyPr>
          <a:lstStyle/>
          <a:p>
            <a:pPr fontAlgn="base">
              <a:spcBef>
                <a:spcPct val="50000"/>
              </a:spcBef>
              <a:spcAft>
                <a:spcPct val="0"/>
              </a:spcAft>
            </a:pPr>
            <a:r>
              <a:rPr lang="en-US" sz="600">
                <a:solidFill>
                  <a:srgbClr val="7798C1"/>
                </a:solidFill>
                <a:latin typeface="Verdana" pitchFamily="34" charset="0"/>
              </a:rPr>
              <a:t>incorporated</a:t>
            </a:r>
          </a:p>
        </p:txBody>
      </p:sp>
      <p:sp>
        <p:nvSpPr>
          <p:cNvPr id="245780" name="Text Box 20"/>
          <p:cNvSpPr txBox="1">
            <a:spLocks noChangeArrowheads="1"/>
          </p:cNvSpPr>
          <p:nvPr/>
        </p:nvSpPr>
        <p:spPr bwMode="auto">
          <a:xfrm>
            <a:off x="2987675" y="6618288"/>
            <a:ext cx="3167063" cy="198437"/>
          </a:xfrm>
          <a:prstGeom prst="rect">
            <a:avLst/>
          </a:prstGeom>
          <a:noFill/>
          <a:ln w="9525">
            <a:noFill/>
            <a:miter lim="800000"/>
            <a:headEnd/>
            <a:tailEnd/>
          </a:ln>
          <a:effectLst/>
        </p:spPr>
        <p:txBody>
          <a:bodyPr>
            <a:spAutoFit/>
          </a:bodyPr>
          <a:lstStyle/>
          <a:p>
            <a:pPr algn="ctr" fontAlgn="base">
              <a:spcBef>
                <a:spcPct val="50000"/>
              </a:spcBef>
              <a:spcAft>
                <a:spcPct val="0"/>
              </a:spcAft>
            </a:pPr>
            <a:r>
              <a:rPr lang="en-US" sz="700" dirty="0">
                <a:solidFill>
                  <a:srgbClr val="C3D1E3"/>
                </a:solidFill>
                <a:latin typeface="Verdana" pitchFamily="34" charset="0"/>
              </a:rPr>
              <a:t>Copyright Venturist®, Inc. </a:t>
            </a:r>
            <a:r>
              <a:rPr lang="en-US" sz="700" dirty="0" smtClean="0">
                <a:solidFill>
                  <a:srgbClr val="C3D1E3"/>
                </a:solidFill>
                <a:latin typeface="Verdana" pitchFamily="34" charset="0"/>
              </a:rPr>
              <a:t>2001-2013– </a:t>
            </a:r>
            <a:r>
              <a:rPr lang="en-US" sz="700" dirty="0">
                <a:solidFill>
                  <a:srgbClr val="C3D1E3"/>
                </a:solidFill>
                <a:latin typeface="Verdana" pitchFamily="34" charset="0"/>
              </a:rPr>
              <a:t>All Rights Reserved</a:t>
            </a:r>
          </a:p>
        </p:txBody>
      </p:sp>
    </p:spTree>
    <p:extLst>
      <p:ext uri="{BB962C8B-B14F-4D97-AF65-F5344CB8AC3E}">
        <p14:creationId xmlns:p14="http://schemas.microsoft.com/office/powerpoint/2010/main" xmlns="" val="738108655"/>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Lst>
  <p:timing>
    <p:tnLst>
      <p:par>
        <p:cTn id="1" dur="indefinite" restart="never" nodeType="tmRoot"/>
      </p:par>
    </p:tnLst>
  </p:timing>
  <p:txStyles>
    <p:titleStyle>
      <a:lvl1pPr algn="ctr" rtl="0" eaLnBrk="1" fontAlgn="base" hangingPunct="1">
        <a:spcBef>
          <a:spcPct val="0"/>
        </a:spcBef>
        <a:spcAft>
          <a:spcPct val="0"/>
        </a:spcAft>
        <a:defRPr sz="4000" b="1">
          <a:solidFill>
            <a:srgbClr val="002060"/>
          </a:solidFill>
          <a:effectLst>
            <a:outerShdw blurRad="38100" dist="38100" dir="2700000" algn="tl">
              <a:srgbClr val="000000">
                <a:alpha val="43137"/>
              </a:srgbClr>
            </a:outerShdw>
          </a:effectLst>
          <a:latin typeface="+mj-lt"/>
          <a:ea typeface="+mj-ea"/>
          <a:cs typeface="+mj-cs"/>
        </a:defRPr>
      </a:lvl1pPr>
      <a:lvl2pPr algn="ctr" rtl="0" eaLnBrk="1" fontAlgn="base" hangingPunct="1">
        <a:spcBef>
          <a:spcPct val="0"/>
        </a:spcBef>
        <a:spcAft>
          <a:spcPct val="0"/>
        </a:spcAft>
        <a:defRPr sz="4000" b="1">
          <a:solidFill>
            <a:schemeClr val="tx1"/>
          </a:solidFill>
          <a:latin typeface="Arial" charset="0"/>
        </a:defRPr>
      </a:lvl2pPr>
      <a:lvl3pPr algn="ctr" rtl="0" eaLnBrk="1" fontAlgn="base" hangingPunct="1">
        <a:spcBef>
          <a:spcPct val="0"/>
        </a:spcBef>
        <a:spcAft>
          <a:spcPct val="0"/>
        </a:spcAft>
        <a:defRPr sz="4000" b="1">
          <a:solidFill>
            <a:schemeClr val="tx1"/>
          </a:solidFill>
          <a:latin typeface="Arial" charset="0"/>
        </a:defRPr>
      </a:lvl3pPr>
      <a:lvl4pPr algn="ctr" rtl="0" eaLnBrk="1" fontAlgn="base" hangingPunct="1">
        <a:spcBef>
          <a:spcPct val="0"/>
        </a:spcBef>
        <a:spcAft>
          <a:spcPct val="0"/>
        </a:spcAft>
        <a:defRPr sz="4000" b="1">
          <a:solidFill>
            <a:schemeClr val="tx1"/>
          </a:solidFill>
          <a:latin typeface="Arial" charset="0"/>
        </a:defRPr>
      </a:lvl4pPr>
      <a:lvl5pPr algn="ctr" rtl="0" eaLnBrk="1" fontAlgn="base" hangingPunct="1">
        <a:spcBef>
          <a:spcPct val="0"/>
        </a:spcBef>
        <a:spcAft>
          <a:spcPct val="0"/>
        </a:spcAft>
        <a:defRPr sz="4000" b="1">
          <a:solidFill>
            <a:schemeClr val="tx1"/>
          </a:solidFill>
          <a:latin typeface="Arial" charset="0"/>
        </a:defRPr>
      </a:lvl5pPr>
      <a:lvl6pPr marL="457200" algn="ctr" rtl="0" eaLnBrk="1" fontAlgn="base" hangingPunct="1">
        <a:spcBef>
          <a:spcPct val="0"/>
        </a:spcBef>
        <a:spcAft>
          <a:spcPct val="0"/>
        </a:spcAft>
        <a:defRPr sz="4000" b="1">
          <a:solidFill>
            <a:schemeClr val="tx1"/>
          </a:solidFill>
          <a:latin typeface="Arial" charset="0"/>
        </a:defRPr>
      </a:lvl6pPr>
      <a:lvl7pPr marL="914400" algn="ctr" rtl="0" eaLnBrk="1" fontAlgn="base" hangingPunct="1">
        <a:spcBef>
          <a:spcPct val="0"/>
        </a:spcBef>
        <a:spcAft>
          <a:spcPct val="0"/>
        </a:spcAft>
        <a:defRPr sz="4000" b="1">
          <a:solidFill>
            <a:schemeClr val="tx1"/>
          </a:solidFill>
          <a:latin typeface="Arial" charset="0"/>
        </a:defRPr>
      </a:lvl7pPr>
      <a:lvl8pPr marL="1371600" algn="ctr" rtl="0" eaLnBrk="1" fontAlgn="base" hangingPunct="1">
        <a:spcBef>
          <a:spcPct val="0"/>
        </a:spcBef>
        <a:spcAft>
          <a:spcPct val="0"/>
        </a:spcAft>
        <a:defRPr sz="4000" b="1">
          <a:solidFill>
            <a:schemeClr val="tx1"/>
          </a:solidFill>
          <a:latin typeface="Arial" charset="0"/>
        </a:defRPr>
      </a:lvl8pPr>
      <a:lvl9pPr marL="1828800" algn="ctr" rtl="0" eaLnBrk="1" fontAlgn="base" hangingPunct="1">
        <a:spcBef>
          <a:spcPct val="0"/>
        </a:spcBef>
        <a:spcAft>
          <a:spcPct val="0"/>
        </a:spcAft>
        <a:defRPr sz="4000" b="1">
          <a:solidFill>
            <a:schemeClr val="tx1"/>
          </a:solidFill>
          <a:latin typeface="Arial" charset="0"/>
        </a:defRPr>
      </a:lvl9pPr>
    </p:titleStyle>
    <p:bodyStyle>
      <a:lvl1pPr marL="342900" indent="-342900" algn="l" rtl="0" eaLnBrk="1" fontAlgn="base" hangingPunct="1">
        <a:spcBef>
          <a:spcPct val="20000"/>
        </a:spcBef>
        <a:spcAft>
          <a:spcPct val="0"/>
        </a:spcAft>
        <a:buChar char="•"/>
        <a:defRPr sz="2800" b="1">
          <a:solidFill>
            <a:srgbClr val="002060"/>
          </a:solidFill>
          <a:effectLst>
            <a:outerShdw blurRad="38100" dist="38100" dir="2700000" algn="tl">
              <a:srgbClr val="000000">
                <a:alpha val="43137"/>
              </a:srgbClr>
            </a:outerShdw>
          </a:effectLst>
          <a:latin typeface="+mn-lt"/>
          <a:ea typeface="+mn-ea"/>
          <a:cs typeface="+mn-cs"/>
        </a:defRPr>
      </a:lvl1pPr>
      <a:lvl2pPr marL="742950" indent="-285750" algn="l" rtl="0" eaLnBrk="1" fontAlgn="base" hangingPunct="1">
        <a:spcBef>
          <a:spcPct val="20000"/>
        </a:spcBef>
        <a:spcAft>
          <a:spcPct val="0"/>
        </a:spcAft>
        <a:buChar char="–"/>
        <a:defRPr sz="2600" b="1">
          <a:solidFill>
            <a:srgbClr val="002060"/>
          </a:solidFill>
          <a:effectLst>
            <a:outerShdw blurRad="38100" dist="38100" dir="2700000" algn="tl">
              <a:srgbClr val="000000">
                <a:alpha val="43137"/>
              </a:srgbClr>
            </a:outerShdw>
          </a:effectLst>
          <a:latin typeface="+mn-lt"/>
        </a:defRPr>
      </a:lvl2pPr>
      <a:lvl3pPr marL="1143000" indent="-228600" algn="l" rtl="0" eaLnBrk="1" fontAlgn="base" hangingPunct="1">
        <a:spcBef>
          <a:spcPct val="20000"/>
        </a:spcBef>
        <a:spcAft>
          <a:spcPct val="0"/>
        </a:spcAft>
        <a:buChar char="•"/>
        <a:defRPr sz="2400" b="1">
          <a:solidFill>
            <a:srgbClr val="002060"/>
          </a:solidFill>
          <a:effectLst>
            <a:outerShdw blurRad="38100" dist="38100" dir="2700000" algn="tl">
              <a:srgbClr val="000000">
                <a:alpha val="43137"/>
              </a:srgbClr>
            </a:outerShdw>
          </a:effectLst>
          <a:latin typeface="+mn-lt"/>
        </a:defRPr>
      </a:lvl3pPr>
      <a:lvl4pPr marL="1600200" indent="-228600" algn="l" rtl="0" eaLnBrk="1" fontAlgn="base" hangingPunct="1">
        <a:spcBef>
          <a:spcPct val="20000"/>
        </a:spcBef>
        <a:spcAft>
          <a:spcPct val="0"/>
        </a:spcAft>
        <a:buChar char="–"/>
        <a:defRPr sz="2200" b="1">
          <a:solidFill>
            <a:srgbClr val="002060"/>
          </a:solidFill>
          <a:effectLst>
            <a:outerShdw blurRad="38100" dist="38100" dir="2700000" algn="tl">
              <a:srgbClr val="000000">
                <a:alpha val="43137"/>
              </a:srgbClr>
            </a:outerShdw>
          </a:effectLst>
          <a:latin typeface="+mn-lt"/>
        </a:defRPr>
      </a:lvl4pPr>
      <a:lvl5pPr marL="2057400" indent="-228600" algn="l" rtl="0" eaLnBrk="1" fontAlgn="base" hangingPunct="1">
        <a:spcBef>
          <a:spcPct val="20000"/>
        </a:spcBef>
        <a:spcAft>
          <a:spcPct val="0"/>
        </a:spcAft>
        <a:buChar char="»"/>
        <a:defRPr sz="2000" b="1">
          <a:solidFill>
            <a:srgbClr val="002060"/>
          </a:solidFill>
          <a:effectLst>
            <a:outerShdw blurRad="38100" dist="38100" dir="2700000" algn="tl">
              <a:srgbClr val="000000">
                <a:alpha val="43137"/>
              </a:srgbClr>
            </a:outerShdw>
          </a:effectLst>
          <a:latin typeface="+mn-lt"/>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5762" name="Picture 2"/>
          <p:cNvPicPr>
            <a:picLocks noChangeAspect="1" noChangeArrowheads="1"/>
          </p:cNvPicPr>
          <p:nvPr/>
        </p:nvPicPr>
        <p:blipFill>
          <a:blip r:embed="rId16" cstate="email"/>
          <a:srcRect/>
          <a:stretch>
            <a:fillRect/>
          </a:stretch>
        </p:blipFill>
        <p:spPr bwMode="auto">
          <a:xfrm>
            <a:off x="109538" y="6443663"/>
            <a:ext cx="309562" cy="328612"/>
          </a:xfrm>
          <a:prstGeom prst="rect">
            <a:avLst/>
          </a:prstGeom>
          <a:noFill/>
          <a:ln w="9525">
            <a:noFill/>
            <a:miter lim="800000"/>
            <a:headEnd/>
            <a:tailEnd/>
          </a:ln>
          <a:effectLst/>
        </p:spPr>
      </p:pic>
      <p:pic>
        <p:nvPicPr>
          <p:cNvPr id="245763" name="Picture 3" descr="croomgraphic_notext">
            <a:hlinkClick r:id="rId17" action="ppaction://hlinkpres?slideindex=1&amp;slidetitle="/>
          </p:cNvPr>
          <p:cNvPicPr>
            <a:picLocks noChangeAspect="1" noChangeArrowheads="1"/>
          </p:cNvPicPr>
          <p:nvPr/>
        </p:nvPicPr>
        <p:blipFill>
          <a:blip r:embed="rId18" cstate="email"/>
          <a:srcRect/>
          <a:stretch>
            <a:fillRect/>
          </a:stretch>
        </p:blipFill>
        <p:spPr bwMode="auto">
          <a:xfrm>
            <a:off x="76200" y="76200"/>
            <a:ext cx="1524000" cy="1219200"/>
          </a:xfrm>
          <a:prstGeom prst="rect">
            <a:avLst/>
          </a:prstGeom>
          <a:noFill/>
        </p:spPr>
      </p:pic>
      <p:sp>
        <p:nvSpPr>
          <p:cNvPr id="245764" name="Rectangle 4"/>
          <p:cNvSpPr>
            <a:spLocks noGrp="1" noChangeArrowheads="1"/>
          </p:cNvSpPr>
          <p:nvPr>
            <p:ph type="title"/>
          </p:nvPr>
        </p:nvSpPr>
        <p:spPr bwMode="auto">
          <a:xfrm>
            <a:off x="1543050" y="168275"/>
            <a:ext cx="7448550" cy="1069975"/>
          </a:xfrm>
          <a:prstGeom prst="rect">
            <a:avLst/>
          </a:prstGeom>
          <a:noFill/>
          <a:ln w="9525">
            <a:noFill/>
            <a:miter lim="800000"/>
            <a:headEnd/>
            <a:tailEnd/>
          </a:ln>
          <a:effectLst>
            <a:outerShdw dist="35921" dir="2700000" algn="ctr" rotWithShape="0">
              <a:srgbClr val="E6E6CC"/>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45765" name="Rectangle 5"/>
          <p:cNvSpPr>
            <a:spLocks noGrp="1" noChangeArrowheads="1"/>
          </p:cNvSpPr>
          <p:nvPr>
            <p:ph type="body" idx="1"/>
          </p:nvPr>
        </p:nvSpPr>
        <p:spPr bwMode="auto">
          <a:xfrm>
            <a:off x="457200" y="1524000"/>
            <a:ext cx="8229600" cy="222214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5766" name="Rectangle 6"/>
          <p:cNvSpPr>
            <a:spLocks noGrp="1" noChangeArrowheads="1"/>
          </p:cNvSpPr>
          <p:nvPr>
            <p:ph type="dt" sz="half" idx="2"/>
          </p:nvPr>
        </p:nvSpPr>
        <p:spPr bwMode="auto">
          <a:xfrm>
            <a:off x="4572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245767"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245768" name="Rectangle 8"/>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EA46131D-0456-43F4-A220-A26E632F6E12}" type="slidenum">
              <a:rPr lang="en-US">
                <a:solidFill>
                  <a:srgbClr val="000000"/>
                </a:solidFill>
              </a:rPr>
              <a:pPr fontAlgn="base">
                <a:spcBef>
                  <a:spcPct val="0"/>
                </a:spcBef>
                <a:spcAft>
                  <a:spcPct val="0"/>
                </a:spcAft>
              </a:pPr>
              <a:t>‹Nº›</a:t>
            </a:fld>
            <a:endParaRPr lang="en-US">
              <a:solidFill>
                <a:srgbClr val="000000"/>
              </a:solidFill>
            </a:endParaRPr>
          </a:p>
        </p:txBody>
      </p:sp>
      <p:sp>
        <p:nvSpPr>
          <p:cNvPr id="245769" name="Rectangle 9"/>
          <p:cNvSpPr>
            <a:spLocks noChangeArrowheads="1"/>
          </p:cNvSpPr>
          <p:nvPr/>
        </p:nvSpPr>
        <p:spPr bwMode="auto">
          <a:xfrm>
            <a:off x="-76200" y="0"/>
            <a:ext cx="152400" cy="6934200"/>
          </a:xfrm>
          <a:prstGeom prst="rect">
            <a:avLst/>
          </a:prstGeom>
          <a:solidFill>
            <a:srgbClr val="E6E6CC"/>
          </a:soli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0" name="Rectangle 10"/>
          <p:cNvSpPr>
            <a:spLocks noChangeArrowheads="1"/>
          </p:cNvSpPr>
          <p:nvPr/>
        </p:nvSpPr>
        <p:spPr bwMode="auto">
          <a:xfrm>
            <a:off x="0" y="0"/>
            <a:ext cx="9144000" cy="92075"/>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1" name="Rectangle 11"/>
          <p:cNvSpPr>
            <a:spLocks noChangeArrowheads="1"/>
          </p:cNvSpPr>
          <p:nvPr/>
        </p:nvSpPr>
        <p:spPr bwMode="auto">
          <a:xfrm>
            <a:off x="0" y="6781800"/>
            <a:ext cx="9144000" cy="152400"/>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2" name="Rectangle 12"/>
          <p:cNvSpPr>
            <a:spLocks noChangeArrowheads="1"/>
          </p:cNvSpPr>
          <p:nvPr/>
        </p:nvSpPr>
        <p:spPr bwMode="auto">
          <a:xfrm>
            <a:off x="9067800" y="0"/>
            <a:ext cx="76200" cy="6858000"/>
          </a:xfrm>
          <a:prstGeom prst="rect">
            <a:avLst/>
          </a:prstGeom>
          <a:solidFill>
            <a:srgbClr val="7798C1"/>
          </a:soli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3" name="Text Box 13"/>
          <p:cNvSpPr txBox="1">
            <a:spLocks noChangeArrowheads="1"/>
          </p:cNvSpPr>
          <p:nvPr/>
        </p:nvSpPr>
        <p:spPr bwMode="auto">
          <a:xfrm>
            <a:off x="6553200" y="6507163"/>
            <a:ext cx="2590800" cy="274637"/>
          </a:xfrm>
          <a:prstGeom prst="rect">
            <a:avLst/>
          </a:prstGeom>
          <a:noFill/>
          <a:ln w="9525">
            <a:noFill/>
            <a:miter lim="800000"/>
            <a:headEnd/>
            <a:tailEnd/>
          </a:ln>
          <a:effectLst/>
        </p:spPr>
        <p:txBody>
          <a:bodyPr>
            <a:spAutoFit/>
          </a:bodyPr>
          <a:lstStyle/>
          <a:p>
            <a:pPr algn="ctr" fontAlgn="base">
              <a:spcBef>
                <a:spcPct val="50000"/>
              </a:spcBef>
              <a:spcAft>
                <a:spcPct val="0"/>
              </a:spcAft>
            </a:pPr>
            <a:r>
              <a:rPr lang="en-US" sz="1200">
                <a:solidFill>
                  <a:srgbClr val="7798C1"/>
                </a:solidFill>
                <a:latin typeface="Verdana" pitchFamily="34" charset="0"/>
              </a:rPr>
              <a:t>Strategy For The 21</a:t>
            </a:r>
            <a:r>
              <a:rPr lang="en-US" sz="1200" baseline="30000">
                <a:solidFill>
                  <a:srgbClr val="7798C1"/>
                </a:solidFill>
                <a:latin typeface="Verdana" pitchFamily="34" charset="0"/>
              </a:rPr>
              <a:t>st</a:t>
            </a:r>
            <a:r>
              <a:rPr lang="en-US" sz="1200">
                <a:solidFill>
                  <a:srgbClr val="7798C1"/>
                </a:solidFill>
                <a:latin typeface="Verdana" pitchFamily="34" charset="0"/>
              </a:rPr>
              <a:t> Century</a:t>
            </a:r>
          </a:p>
        </p:txBody>
      </p:sp>
      <p:sp>
        <p:nvSpPr>
          <p:cNvPr id="245774" name="Rectangle 14"/>
          <p:cNvSpPr>
            <a:spLocks noChangeArrowheads="1"/>
          </p:cNvSpPr>
          <p:nvPr/>
        </p:nvSpPr>
        <p:spPr bwMode="auto">
          <a:xfrm>
            <a:off x="2516188" y="1276350"/>
            <a:ext cx="6399212" cy="19050"/>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5" name="Rectangle 15"/>
          <p:cNvSpPr>
            <a:spLocks noChangeArrowheads="1"/>
          </p:cNvSpPr>
          <p:nvPr/>
        </p:nvSpPr>
        <p:spPr bwMode="auto">
          <a:xfrm>
            <a:off x="2514600" y="133350"/>
            <a:ext cx="6399213" cy="19050"/>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6" name="Rectangle 16"/>
          <p:cNvSpPr>
            <a:spLocks noChangeArrowheads="1"/>
          </p:cNvSpPr>
          <p:nvPr/>
        </p:nvSpPr>
        <p:spPr bwMode="auto">
          <a:xfrm>
            <a:off x="133350" y="1295400"/>
            <a:ext cx="19050" cy="5105400"/>
          </a:xfrm>
          <a:prstGeom prst="rect">
            <a:avLst/>
          </a:prstGeom>
          <a:gradFill rotWithShape="1">
            <a:gsLst>
              <a:gs pos="0">
                <a:srgbClr val="E6E6CC"/>
              </a:gs>
              <a:gs pos="100000">
                <a:srgbClr val="7798C1"/>
              </a:gs>
            </a:gsLst>
            <a:lin ang="540000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7" name="Rectangle 17"/>
          <p:cNvSpPr>
            <a:spLocks noChangeArrowheads="1"/>
          </p:cNvSpPr>
          <p:nvPr/>
        </p:nvSpPr>
        <p:spPr bwMode="auto">
          <a:xfrm>
            <a:off x="1000125" y="6659563"/>
            <a:ext cx="5627688" cy="19050"/>
          </a:xfrm>
          <a:prstGeom prst="rect">
            <a:avLst/>
          </a:prstGeom>
          <a:gradFill rotWithShape="1">
            <a:gsLst>
              <a:gs pos="0">
                <a:srgbClr val="E6E6CC"/>
              </a:gs>
              <a:gs pos="100000">
                <a:srgbClr val="7798C1"/>
              </a:gs>
            </a:gsLst>
            <a:lin ang="0" scaled="1"/>
          </a:gradFill>
          <a:ln w="9525">
            <a:noFill/>
            <a:miter lim="800000"/>
            <a:headEnd/>
            <a:tailEnd/>
          </a:ln>
          <a:effectLst/>
        </p:spPr>
        <p:txBody>
          <a:bodyPr wrap="none" anchor="ctr"/>
          <a:lstStyle/>
          <a:p>
            <a:pPr fontAlgn="base">
              <a:spcBef>
                <a:spcPct val="0"/>
              </a:spcBef>
              <a:spcAft>
                <a:spcPct val="0"/>
              </a:spcAft>
            </a:pPr>
            <a:endParaRPr lang="en-US">
              <a:solidFill>
                <a:srgbClr val="000000"/>
              </a:solidFill>
            </a:endParaRPr>
          </a:p>
        </p:txBody>
      </p:sp>
      <p:sp>
        <p:nvSpPr>
          <p:cNvPr id="245778" name="Text Box 18"/>
          <p:cNvSpPr txBox="1">
            <a:spLocks noChangeArrowheads="1"/>
          </p:cNvSpPr>
          <p:nvPr/>
        </p:nvSpPr>
        <p:spPr bwMode="auto">
          <a:xfrm>
            <a:off x="200025" y="6423025"/>
            <a:ext cx="1190625" cy="274638"/>
          </a:xfrm>
          <a:prstGeom prst="rect">
            <a:avLst/>
          </a:prstGeom>
          <a:noFill/>
          <a:ln w="9525">
            <a:noFill/>
            <a:miter lim="800000"/>
            <a:headEnd/>
            <a:tailEnd/>
          </a:ln>
          <a:effectLst/>
        </p:spPr>
        <p:txBody>
          <a:bodyPr>
            <a:spAutoFit/>
          </a:bodyPr>
          <a:lstStyle/>
          <a:p>
            <a:pPr fontAlgn="base">
              <a:spcBef>
                <a:spcPct val="50000"/>
              </a:spcBef>
              <a:spcAft>
                <a:spcPct val="0"/>
              </a:spcAft>
            </a:pPr>
            <a:r>
              <a:rPr lang="en-US" sz="1200">
                <a:solidFill>
                  <a:srgbClr val="7798C1"/>
                </a:solidFill>
                <a:latin typeface="Verdana" pitchFamily="34" charset="0"/>
              </a:rPr>
              <a:t>venturist</a:t>
            </a:r>
            <a:r>
              <a:rPr lang="en-US" sz="1200" baseline="30000">
                <a:solidFill>
                  <a:srgbClr val="7798C1"/>
                </a:solidFill>
                <a:latin typeface="Verdana" pitchFamily="34" charset="0"/>
              </a:rPr>
              <a:t>®</a:t>
            </a:r>
          </a:p>
        </p:txBody>
      </p:sp>
      <p:sp>
        <p:nvSpPr>
          <p:cNvPr id="245779" name="Text Box 19"/>
          <p:cNvSpPr txBox="1">
            <a:spLocks noChangeArrowheads="1"/>
          </p:cNvSpPr>
          <p:nvPr/>
        </p:nvSpPr>
        <p:spPr bwMode="auto">
          <a:xfrm>
            <a:off x="382588" y="6572250"/>
            <a:ext cx="1190625" cy="184150"/>
          </a:xfrm>
          <a:prstGeom prst="rect">
            <a:avLst/>
          </a:prstGeom>
          <a:noFill/>
          <a:ln w="9525">
            <a:noFill/>
            <a:miter lim="800000"/>
            <a:headEnd/>
            <a:tailEnd/>
          </a:ln>
          <a:effectLst/>
        </p:spPr>
        <p:txBody>
          <a:bodyPr>
            <a:spAutoFit/>
          </a:bodyPr>
          <a:lstStyle/>
          <a:p>
            <a:pPr fontAlgn="base">
              <a:spcBef>
                <a:spcPct val="50000"/>
              </a:spcBef>
              <a:spcAft>
                <a:spcPct val="0"/>
              </a:spcAft>
            </a:pPr>
            <a:r>
              <a:rPr lang="en-US" sz="600">
                <a:solidFill>
                  <a:srgbClr val="7798C1"/>
                </a:solidFill>
                <a:latin typeface="Verdana" pitchFamily="34" charset="0"/>
              </a:rPr>
              <a:t>incorporated</a:t>
            </a:r>
          </a:p>
        </p:txBody>
      </p:sp>
      <p:sp>
        <p:nvSpPr>
          <p:cNvPr id="245780" name="Text Box 20"/>
          <p:cNvSpPr txBox="1">
            <a:spLocks noChangeArrowheads="1"/>
          </p:cNvSpPr>
          <p:nvPr/>
        </p:nvSpPr>
        <p:spPr bwMode="auto">
          <a:xfrm>
            <a:off x="2987675" y="6618288"/>
            <a:ext cx="3167063" cy="198437"/>
          </a:xfrm>
          <a:prstGeom prst="rect">
            <a:avLst/>
          </a:prstGeom>
          <a:noFill/>
          <a:ln w="9525">
            <a:noFill/>
            <a:miter lim="800000"/>
            <a:headEnd/>
            <a:tailEnd/>
          </a:ln>
          <a:effectLst/>
        </p:spPr>
        <p:txBody>
          <a:bodyPr>
            <a:spAutoFit/>
          </a:bodyPr>
          <a:lstStyle/>
          <a:p>
            <a:pPr algn="ctr" fontAlgn="base">
              <a:spcBef>
                <a:spcPct val="50000"/>
              </a:spcBef>
              <a:spcAft>
                <a:spcPct val="0"/>
              </a:spcAft>
            </a:pPr>
            <a:r>
              <a:rPr lang="en-US" sz="700" dirty="0">
                <a:solidFill>
                  <a:srgbClr val="C3D1E3"/>
                </a:solidFill>
                <a:latin typeface="Verdana" pitchFamily="34" charset="0"/>
              </a:rPr>
              <a:t>Copyright Venturist®, Inc. </a:t>
            </a:r>
            <a:r>
              <a:rPr lang="en-US" sz="700" smtClean="0">
                <a:solidFill>
                  <a:srgbClr val="C3D1E3"/>
                </a:solidFill>
                <a:latin typeface="Verdana" pitchFamily="34" charset="0"/>
              </a:rPr>
              <a:t>2001-2012– </a:t>
            </a:r>
            <a:r>
              <a:rPr lang="en-US" sz="700" dirty="0">
                <a:solidFill>
                  <a:srgbClr val="C3D1E3"/>
                </a:solidFill>
                <a:latin typeface="Verdana" pitchFamily="34" charset="0"/>
              </a:rPr>
              <a:t>All Rights Reserved</a:t>
            </a:r>
          </a:p>
        </p:txBody>
      </p:sp>
    </p:spTree>
    <p:extLst>
      <p:ext uri="{BB962C8B-B14F-4D97-AF65-F5344CB8AC3E}">
        <p14:creationId xmlns:p14="http://schemas.microsoft.com/office/powerpoint/2010/main" xmlns="" val="3836707923"/>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Lst>
  <p:timing>
    <p:tnLst>
      <p:par>
        <p:cTn id="1" dur="indefinite" restart="never" nodeType="tmRoot"/>
      </p:par>
    </p:tnLst>
  </p:timing>
  <p:txStyles>
    <p:titleStyle>
      <a:lvl1pPr algn="ctr" rtl="0" eaLnBrk="1" fontAlgn="base" hangingPunct="1">
        <a:spcBef>
          <a:spcPct val="0"/>
        </a:spcBef>
        <a:spcAft>
          <a:spcPct val="0"/>
        </a:spcAft>
        <a:defRPr sz="4000" b="1">
          <a:solidFill>
            <a:srgbClr val="002060"/>
          </a:solidFill>
          <a:effectLst>
            <a:outerShdw blurRad="38100" dist="38100" dir="2700000" algn="tl">
              <a:srgbClr val="000000">
                <a:alpha val="43137"/>
              </a:srgbClr>
            </a:outerShdw>
          </a:effectLst>
          <a:latin typeface="+mj-lt"/>
          <a:ea typeface="+mj-ea"/>
          <a:cs typeface="+mj-cs"/>
        </a:defRPr>
      </a:lvl1pPr>
      <a:lvl2pPr algn="ctr" rtl="0" eaLnBrk="1" fontAlgn="base" hangingPunct="1">
        <a:spcBef>
          <a:spcPct val="0"/>
        </a:spcBef>
        <a:spcAft>
          <a:spcPct val="0"/>
        </a:spcAft>
        <a:defRPr sz="4000" b="1">
          <a:solidFill>
            <a:schemeClr val="tx1"/>
          </a:solidFill>
          <a:latin typeface="Arial" charset="0"/>
        </a:defRPr>
      </a:lvl2pPr>
      <a:lvl3pPr algn="ctr" rtl="0" eaLnBrk="1" fontAlgn="base" hangingPunct="1">
        <a:spcBef>
          <a:spcPct val="0"/>
        </a:spcBef>
        <a:spcAft>
          <a:spcPct val="0"/>
        </a:spcAft>
        <a:defRPr sz="4000" b="1">
          <a:solidFill>
            <a:schemeClr val="tx1"/>
          </a:solidFill>
          <a:latin typeface="Arial" charset="0"/>
        </a:defRPr>
      </a:lvl3pPr>
      <a:lvl4pPr algn="ctr" rtl="0" eaLnBrk="1" fontAlgn="base" hangingPunct="1">
        <a:spcBef>
          <a:spcPct val="0"/>
        </a:spcBef>
        <a:spcAft>
          <a:spcPct val="0"/>
        </a:spcAft>
        <a:defRPr sz="4000" b="1">
          <a:solidFill>
            <a:schemeClr val="tx1"/>
          </a:solidFill>
          <a:latin typeface="Arial" charset="0"/>
        </a:defRPr>
      </a:lvl4pPr>
      <a:lvl5pPr algn="ctr" rtl="0" eaLnBrk="1" fontAlgn="base" hangingPunct="1">
        <a:spcBef>
          <a:spcPct val="0"/>
        </a:spcBef>
        <a:spcAft>
          <a:spcPct val="0"/>
        </a:spcAft>
        <a:defRPr sz="4000" b="1">
          <a:solidFill>
            <a:schemeClr val="tx1"/>
          </a:solidFill>
          <a:latin typeface="Arial" charset="0"/>
        </a:defRPr>
      </a:lvl5pPr>
      <a:lvl6pPr marL="457200" algn="ctr" rtl="0" eaLnBrk="1" fontAlgn="base" hangingPunct="1">
        <a:spcBef>
          <a:spcPct val="0"/>
        </a:spcBef>
        <a:spcAft>
          <a:spcPct val="0"/>
        </a:spcAft>
        <a:defRPr sz="4000" b="1">
          <a:solidFill>
            <a:schemeClr val="tx1"/>
          </a:solidFill>
          <a:latin typeface="Arial" charset="0"/>
        </a:defRPr>
      </a:lvl6pPr>
      <a:lvl7pPr marL="914400" algn="ctr" rtl="0" eaLnBrk="1" fontAlgn="base" hangingPunct="1">
        <a:spcBef>
          <a:spcPct val="0"/>
        </a:spcBef>
        <a:spcAft>
          <a:spcPct val="0"/>
        </a:spcAft>
        <a:defRPr sz="4000" b="1">
          <a:solidFill>
            <a:schemeClr val="tx1"/>
          </a:solidFill>
          <a:latin typeface="Arial" charset="0"/>
        </a:defRPr>
      </a:lvl7pPr>
      <a:lvl8pPr marL="1371600" algn="ctr" rtl="0" eaLnBrk="1" fontAlgn="base" hangingPunct="1">
        <a:spcBef>
          <a:spcPct val="0"/>
        </a:spcBef>
        <a:spcAft>
          <a:spcPct val="0"/>
        </a:spcAft>
        <a:defRPr sz="4000" b="1">
          <a:solidFill>
            <a:schemeClr val="tx1"/>
          </a:solidFill>
          <a:latin typeface="Arial" charset="0"/>
        </a:defRPr>
      </a:lvl8pPr>
      <a:lvl9pPr marL="1828800" algn="ctr" rtl="0" eaLnBrk="1" fontAlgn="base" hangingPunct="1">
        <a:spcBef>
          <a:spcPct val="0"/>
        </a:spcBef>
        <a:spcAft>
          <a:spcPct val="0"/>
        </a:spcAft>
        <a:defRPr sz="4000" b="1">
          <a:solidFill>
            <a:schemeClr val="tx1"/>
          </a:solidFill>
          <a:latin typeface="Arial" charset="0"/>
        </a:defRPr>
      </a:lvl9pPr>
    </p:titleStyle>
    <p:bodyStyle>
      <a:lvl1pPr marL="342900" indent="-342900" algn="l" rtl="0" eaLnBrk="1" fontAlgn="base" hangingPunct="1">
        <a:spcBef>
          <a:spcPct val="20000"/>
        </a:spcBef>
        <a:spcAft>
          <a:spcPct val="0"/>
        </a:spcAft>
        <a:buChar char="•"/>
        <a:defRPr sz="2800" b="1">
          <a:solidFill>
            <a:srgbClr val="002060"/>
          </a:solidFill>
          <a:effectLst>
            <a:outerShdw blurRad="38100" dist="38100" dir="2700000" algn="tl">
              <a:srgbClr val="000000">
                <a:alpha val="43137"/>
              </a:srgbClr>
            </a:outerShdw>
          </a:effectLst>
          <a:latin typeface="+mn-lt"/>
          <a:ea typeface="+mn-ea"/>
          <a:cs typeface="+mn-cs"/>
        </a:defRPr>
      </a:lvl1pPr>
      <a:lvl2pPr marL="742950" indent="-285750" algn="l" rtl="0" eaLnBrk="1" fontAlgn="base" hangingPunct="1">
        <a:spcBef>
          <a:spcPct val="20000"/>
        </a:spcBef>
        <a:spcAft>
          <a:spcPct val="0"/>
        </a:spcAft>
        <a:buChar char="–"/>
        <a:defRPr sz="2600" b="1">
          <a:solidFill>
            <a:srgbClr val="002060"/>
          </a:solidFill>
          <a:effectLst>
            <a:outerShdw blurRad="38100" dist="38100" dir="2700000" algn="tl">
              <a:srgbClr val="000000">
                <a:alpha val="43137"/>
              </a:srgbClr>
            </a:outerShdw>
          </a:effectLst>
          <a:latin typeface="+mn-lt"/>
        </a:defRPr>
      </a:lvl2pPr>
      <a:lvl3pPr marL="1143000" indent="-228600" algn="l" rtl="0" eaLnBrk="1" fontAlgn="base" hangingPunct="1">
        <a:spcBef>
          <a:spcPct val="20000"/>
        </a:spcBef>
        <a:spcAft>
          <a:spcPct val="0"/>
        </a:spcAft>
        <a:buChar char="•"/>
        <a:defRPr sz="2400" b="1">
          <a:solidFill>
            <a:srgbClr val="002060"/>
          </a:solidFill>
          <a:effectLst>
            <a:outerShdw blurRad="38100" dist="38100" dir="2700000" algn="tl">
              <a:srgbClr val="000000">
                <a:alpha val="43137"/>
              </a:srgbClr>
            </a:outerShdw>
          </a:effectLst>
          <a:latin typeface="+mn-lt"/>
        </a:defRPr>
      </a:lvl3pPr>
      <a:lvl4pPr marL="1600200" indent="-228600" algn="l" rtl="0" eaLnBrk="1" fontAlgn="base" hangingPunct="1">
        <a:spcBef>
          <a:spcPct val="20000"/>
        </a:spcBef>
        <a:spcAft>
          <a:spcPct val="0"/>
        </a:spcAft>
        <a:buChar char="–"/>
        <a:defRPr sz="2200" b="1">
          <a:solidFill>
            <a:srgbClr val="002060"/>
          </a:solidFill>
          <a:effectLst>
            <a:outerShdw blurRad="38100" dist="38100" dir="2700000" algn="tl">
              <a:srgbClr val="000000">
                <a:alpha val="43137"/>
              </a:srgbClr>
            </a:outerShdw>
          </a:effectLst>
          <a:latin typeface="+mn-lt"/>
        </a:defRPr>
      </a:lvl4pPr>
      <a:lvl5pPr marL="2057400" indent="-228600" algn="l" rtl="0" eaLnBrk="1" fontAlgn="base" hangingPunct="1">
        <a:spcBef>
          <a:spcPct val="20000"/>
        </a:spcBef>
        <a:spcAft>
          <a:spcPct val="0"/>
        </a:spcAft>
        <a:buChar char="»"/>
        <a:defRPr sz="2000" b="1">
          <a:solidFill>
            <a:srgbClr val="002060"/>
          </a:solidFill>
          <a:effectLst>
            <a:outerShdw blurRad="38100" dist="38100" dir="2700000" algn="tl">
              <a:srgbClr val="000000">
                <a:alpha val="43137"/>
              </a:srgbClr>
            </a:outerShdw>
          </a:effectLst>
          <a:latin typeface="+mn-lt"/>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jpeg"/><Relationship Id="rId18" Type="http://schemas.openxmlformats.org/officeDocument/2006/relationships/image" Target="../media/image22.png"/><Relationship Id="rId3" Type="http://schemas.openxmlformats.org/officeDocument/2006/relationships/image" Target="../media/image7.jpeg"/><Relationship Id="rId21" Type="http://schemas.openxmlformats.org/officeDocument/2006/relationships/image" Target="../media/image25.png"/><Relationship Id="rId7" Type="http://schemas.openxmlformats.org/officeDocument/2006/relationships/image" Target="../media/image11.jpeg"/><Relationship Id="rId12" Type="http://schemas.openxmlformats.org/officeDocument/2006/relationships/image" Target="../media/image16.jpeg"/><Relationship Id="rId17" Type="http://schemas.openxmlformats.org/officeDocument/2006/relationships/image" Target="../media/image21.png"/><Relationship Id="rId2" Type="http://schemas.openxmlformats.org/officeDocument/2006/relationships/notesSlide" Target="../notesSlides/notesSlide2.xml"/><Relationship Id="rId16" Type="http://schemas.openxmlformats.org/officeDocument/2006/relationships/image" Target="../media/image20.png"/><Relationship Id="rId20"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10.jpeg"/><Relationship Id="rId11" Type="http://schemas.openxmlformats.org/officeDocument/2006/relationships/image" Target="../media/image15.jpeg"/><Relationship Id="rId24" Type="http://schemas.openxmlformats.org/officeDocument/2006/relationships/image" Target="../media/image28.png"/><Relationship Id="rId5" Type="http://schemas.openxmlformats.org/officeDocument/2006/relationships/image" Target="../media/image9.jpeg"/><Relationship Id="rId15" Type="http://schemas.openxmlformats.org/officeDocument/2006/relationships/image" Target="../media/image19.jpeg"/><Relationship Id="rId23" Type="http://schemas.openxmlformats.org/officeDocument/2006/relationships/image" Target="../media/image27.jpeg"/><Relationship Id="rId10" Type="http://schemas.openxmlformats.org/officeDocument/2006/relationships/image" Target="../media/image14.jpeg"/><Relationship Id="rId19" Type="http://schemas.openxmlformats.org/officeDocument/2006/relationships/image" Target="../media/image23.png"/><Relationship Id="rId4" Type="http://schemas.openxmlformats.org/officeDocument/2006/relationships/image" Target="../media/image8.jpeg"/><Relationship Id="rId9" Type="http://schemas.openxmlformats.org/officeDocument/2006/relationships/image" Target="../media/image13.jpeg"/><Relationship Id="rId14" Type="http://schemas.openxmlformats.org/officeDocument/2006/relationships/image" Target="../media/image18.png"/><Relationship Id="rId22" Type="http://schemas.openxmlformats.org/officeDocument/2006/relationships/image" Target="../media/image2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3.xml"/><Relationship Id="rId1" Type="http://schemas.openxmlformats.org/officeDocument/2006/relationships/slideLayout" Target="../slideLayouts/slideLayout41.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image" Target="../media/image38.jpeg"/><Relationship Id="rId13" Type="http://schemas.openxmlformats.org/officeDocument/2006/relationships/image" Target="../media/image43.jpeg"/><Relationship Id="rId18" Type="http://schemas.openxmlformats.org/officeDocument/2006/relationships/image" Target="../media/image48.jpeg"/><Relationship Id="rId3" Type="http://schemas.openxmlformats.org/officeDocument/2006/relationships/image" Target="../media/image33.png"/><Relationship Id="rId7" Type="http://schemas.openxmlformats.org/officeDocument/2006/relationships/image" Target="../media/image37.jpeg"/><Relationship Id="rId12" Type="http://schemas.openxmlformats.org/officeDocument/2006/relationships/image" Target="../media/image42.jpeg"/><Relationship Id="rId17" Type="http://schemas.openxmlformats.org/officeDocument/2006/relationships/image" Target="../media/image47.jpeg"/><Relationship Id="rId2" Type="http://schemas.openxmlformats.org/officeDocument/2006/relationships/notesSlide" Target="../notesSlides/notesSlide4.xml"/><Relationship Id="rId16" Type="http://schemas.openxmlformats.org/officeDocument/2006/relationships/image" Target="../media/image46.jpeg"/><Relationship Id="rId1" Type="http://schemas.openxmlformats.org/officeDocument/2006/relationships/slideLayout" Target="../slideLayouts/slideLayout33.xml"/><Relationship Id="rId6" Type="http://schemas.openxmlformats.org/officeDocument/2006/relationships/image" Target="../media/image36.jpeg"/><Relationship Id="rId11" Type="http://schemas.openxmlformats.org/officeDocument/2006/relationships/image" Target="../media/image41.jpeg"/><Relationship Id="rId5" Type="http://schemas.openxmlformats.org/officeDocument/2006/relationships/image" Target="../media/image35.jpeg"/><Relationship Id="rId15" Type="http://schemas.openxmlformats.org/officeDocument/2006/relationships/image" Target="../media/image45.jpeg"/><Relationship Id="rId10" Type="http://schemas.openxmlformats.org/officeDocument/2006/relationships/image" Target="../media/image40.jpeg"/><Relationship Id="rId4" Type="http://schemas.openxmlformats.org/officeDocument/2006/relationships/image" Target="../media/image34.jpeg"/><Relationship Id="rId9" Type="http://schemas.openxmlformats.org/officeDocument/2006/relationships/image" Target="../media/image39.jpeg"/><Relationship Id="rId14" Type="http://schemas.openxmlformats.org/officeDocument/2006/relationships/image" Target="../media/image44.jpeg"/></Relationships>
</file>

<file path=ppt/slides/_rels/slide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xml"/><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8" Type="http://schemas.openxmlformats.org/officeDocument/2006/relationships/image" Target="../media/image55.emf"/><Relationship Id="rId3" Type="http://schemas.openxmlformats.org/officeDocument/2006/relationships/image" Target="../media/image50.png"/><Relationship Id="rId7" Type="http://schemas.openxmlformats.org/officeDocument/2006/relationships/image" Target="../media/image54.emf"/><Relationship Id="rId2" Type="http://schemas.openxmlformats.org/officeDocument/2006/relationships/notesSlide" Target="../notesSlides/notesSlide6.xml"/><Relationship Id="rId1" Type="http://schemas.openxmlformats.org/officeDocument/2006/relationships/slideLayout" Target="../slideLayouts/slideLayout20.xml"/><Relationship Id="rId6" Type="http://schemas.openxmlformats.org/officeDocument/2006/relationships/image" Target="../media/image53.emf"/><Relationship Id="rId5" Type="http://schemas.openxmlformats.org/officeDocument/2006/relationships/image" Target="../media/image52.emf"/><Relationship Id="rId4" Type="http://schemas.openxmlformats.org/officeDocument/2006/relationships/image" Target="../media/image5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61.jpeg"/><Relationship Id="rId13" Type="http://schemas.openxmlformats.org/officeDocument/2006/relationships/image" Target="../media/image66.jpeg"/><Relationship Id="rId18" Type="http://schemas.openxmlformats.org/officeDocument/2006/relationships/image" Target="../media/image71.jpeg"/><Relationship Id="rId3" Type="http://schemas.openxmlformats.org/officeDocument/2006/relationships/image" Target="../media/image56.jpeg"/><Relationship Id="rId7" Type="http://schemas.openxmlformats.org/officeDocument/2006/relationships/image" Target="../media/image60.jpeg"/><Relationship Id="rId12" Type="http://schemas.openxmlformats.org/officeDocument/2006/relationships/image" Target="../media/image65.jpeg"/><Relationship Id="rId17" Type="http://schemas.openxmlformats.org/officeDocument/2006/relationships/image" Target="../media/image70.jpeg"/><Relationship Id="rId2" Type="http://schemas.openxmlformats.org/officeDocument/2006/relationships/notesSlide" Target="../notesSlides/notesSlide9.xml"/><Relationship Id="rId16" Type="http://schemas.openxmlformats.org/officeDocument/2006/relationships/image" Target="../media/image69.jpeg"/><Relationship Id="rId20"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59.jpeg"/><Relationship Id="rId11" Type="http://schemas.openxmlformats.org/officeDocument/2006/relationships/image" Target="../media/image64.jpeg"/><Relationship Id="rId5" Type="http://schemas.openxmlformats.org/officeDocument/2006/relationships/image" Target="../media/image58.jpeg"/><Relationship Id="rId15" Type="http://schemas.openxmlformats.org/officeDocument/2006/relationships/image" Target="../media/image68.jpeg"/><Relationship Id="rId10" Type="http://schemas.openxmlformats.org/officeDocument/2006/relationships/image" Target="../media/image63.png"/><Relationship Id="rId19" Type="http://schemas.openxmlformats.org/officeDocument/2006/relationships/image" Target="../media/image72.jpeg"/><Relationship Id="rId4" Type="http://schemas.openxmlformats.org/officeDocument/2006/relationships/image" Target="../media/image57.jpeg"/><Relationship Id="rId9" Type="http://schemas.openxmlformats.org/officeDocument/2006/relationships/image" Target="../media/image62.jpeg"/><Relationship Id="rId14" Type="http://schemas.openxmlformats.org/officeDocument/2006/relationships/image" Target="../media/image67.jpeg"/></Relationships>
</file>

<file path=ppt/slides/_rels/slide1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12.xml"/><Relationship Id="rId1" Type="http://schemas.openxmlformats.org/officeDocument/2006/relationships/slideLayout" Target="../slideLayouts/slideLayout24.xml"/><Relationship Id="rId5" Type="http://schemas.openxmlformats.org/officeDocument/2006/relationships/image" Target="../media/image76.jpeg"/><Relationship Id="rId4" Type="http://schemas.openxmlformats.org/officeDocument/2006/relationships/image" Target="../media/image75.jpeg"/></Relationships>
</file>

<file path=ppt/slides/_rels/slide16.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png"/><Relationship Id="rId2" Type="http://schemas.openxmlformats.org/officeDocument/2006/relationships/notesSlide" Target="../notesSlides/notesSlide16.xml"/><Relationship Id="rId1" Type="http://schemas.openxmlformats.org/officeDocument/2006/relationships/slideLayout" Target="../slideLayouts/slideLayout35.xml"/><Relationship Id="rId6" Type="http://schemas.openxmlformats.org/officeDocument/2006/relationships/image" Target="../media/image80.png"/><Relationship Id="rId5" Type="http://schemas.openxmlformats.org/officeDocument/2006/relationships/image" Target="../media/image79.jpeg"/><Relationship Id="rId4" Type="http://schemas.openxmlformats.org/officeDocument/2006/relationships/image" Target="../media/image7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8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590800"/>
            <a:ext cx="7772400" cy="1924050"/>
          </a:xfrm>
        </p:spPr>
        <p:txBody>
          <a:bodyPr>
            <a:normAutofit/>
          </a:bodyPr>
          <a:lstStyle/>
          <a:p>
            <a:r>
              <a:rPr lang="en-US" sz="3600" b="1" dirty="0" smtClean="0"/>
              <a:t>Building a New Future:</a:t>
            </a:r>
            <a:br>
              <a:rPr lang="en-US" sz="3600" b="1" dirty="0" smtClean="0"/>
            </a:br>
            <a:r>
              <a:rPr lang="en-US" sz="3600" b="1" dirty="0" smtClean="0"/>
              <a:t>The Intersection of Strategy, Aerospace, and Prosperity</a:t>
            </a:r>
            <a:endParaRPr lang="en-US" sz="3600" b="1" dirty="0"/>
          </a:p>
        </p:txBody>
      </p:sp>
      <p:sp>
        <p:nvSpPr>
          <p:cNvPr id="3" name="Subtitle 2"/>
          <p:cNvSpPr>
            <a:spLocks noGrp="1"/>
          </p:cNvSpPr>
          <p:nvPr>
            <p:ph type="subTitle" idx="1"/>
          </p:nvPr>
        </p:nvSpPr>
        <p:spPr>
          <a:xfrm>
            <a:off x="4343400" y="381000"/>
            <a:ext cx="4582886" cy="1600200"/>
          </a:xfrm>
        </p:spPr>
        <p:txBody>
          <a:bodyPr/>
          <a:lstStyle/>
          <a:p>
            <a:r>
              <a:rPr lang="en-US" sz="2800" b="0" dirty="0" smtClean="0"/>
              <a:t>The Center for Strategic and Aerospace Studies</a:t>
            </a:r>
            <a:endParaRPr lang="en-US" sz="2800" b="0" dirty="0"/>
          </a:p>
        </p:txBody>
      </p:sp>
      <p:sp>
        <p:nvSpPr>
          <p:cNvPr id="5" name="TextBox 4"/>
          <p:cNvSpPr txBox="1"/>
          <p:nvPr/>
        </p:nvSpPr>
        <p:spPr>
          <a:xfrm>
            <a:off x="2209800" y="4876800"/>
            <a:ext cx="4572000" cy="646331"/>
          </a:xfrm>
          <a:prstGeom prst="rect">
            <a:avLst/>
          </a:prstGeom>
          <a:noFill/>
        </p:spPr>
        <p:txBody>
          <a:bodyPr wrap="square" rtlCol="0">
            <a:spAutoFit/>
          </a:bodyPr>
          <a:lstStyle/>
          <a:p>
            <a:pPr algn="ctr"/>
            <a:r>
              <a:rPr lang="en-US" sz="3600" dirty="0" smtClean="0"/>
              <a:t>John A. Warden III</a:t>
            </a:r>
            <a:endParaRPr lang="en-US" sz="3600" dirty="0"/>
          </a:p>
        </p:txBody>
      </p:sp>
    </p:spTree>
    <p:extLst>
      <p:ext uri="{BB962C8B-B14F-4D97-AF65-F5344CB8AC3E}">
        <p14:creationId xmlns:p14="http://schemas.microsoft.com/office/powerpoint/2010/main" xmlns="" val="30941153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Overview</a:t>
            </a:r>
            <a:endParaRPr lang="en-US" sz="3600" dirty="0"/>
          </a:p>
        </p:txBody>
      </p:sp>
      <p:sp>
        <p:nvSpPr>
          <p:cNvPr id="3" name="Content Placeholder 2"/>
          <p:cNvSpPr>
            <a:spLocks noGrp="1"/>
          </p:cNvSpPr>
          <p:nvPr>
            <p:ph idx="1"/>
          </p:nvPr>
        </p:nvSpPr>
        <p:spPr/>
        <p:txBody>
          <a:bodyPr>
            <a:normAutofit/>
          </a:bodyPr>
          <a:lstStyle/>
          <a:p>
            <a:r>
              <a:rPr lang="en-US" sz="2400" dirty="0" smtClean="0"/>
              <a:t>The Center, the Air Force and the Country can promote New Economic and Security gains </a:t>
            </a:r>
          </a:p>
          <a:p>
            <a:pPr>
              <a:buNone/>
            </a:pPr>
            <a:endParaRPr lang="en-US" sz="2400" dirty="0" smtClean="0"/>
          </a:p>
          <a:p>
            <a:pPr lvl="1"/>
            <a:r>
              <a:rPr lang="en-US" b="0" dirty="0" smtClean="0"/>
              <a:t>Through Strategic Planning, Thinking and Execution </a:t>
            </a:r>
          </a:p>
          <a:p>
            <a:pPr lvl="1"/>
            <a:r>
              <a:rPr lang="en-US" b="0" dirty="0" smtClean="0"/>
              <a:t>Developed and Carried Out in “Open Planning” venues</a:t>
            </a:r>
          </a:p>
          <a:p>
            <a:pPr lvl="1"/>
            <a:r>
              <a:rPr lang="en-US" b="0" dirty="0" smtClean="0"/>
              <a:t>Using a Straight-Forward Strategy Methodology: </a:t>
            </a:r>
          </a:p>
          <a:p>
            <a:pPr lvl="1">
              <a:buNone/>
            </a:pPr>
            <a:r>
              <a:rPr lang="en-US" b="0" dirty="0" smtClean="0"/>
              <a:t>   “The Prometheus Process”</a:t>
            </a:r>
          </a:p>
          <a:p>
            <a:pPr lvl="1">
              <a:buNone/>
            </a:pPr>
            <a:endParaRPr lang="en-US" b="0" dirty="0" smtClean="0"/>
          </a:p>
          <a:p>
            <a:r>
              <a:rPr lang="en-US" sz="2400" dirty="0" smtClean="0"/>
              <a:t>Other Groups and Entities can work with The Center to mutual advantage to advance Chilean interests in multiple areas</a:t>
            </a:r>
            <a:endParaRPr lang="en-US" sz="2400" dirty="0"/>
          </a:p>
        </p:txBody>
      </p:sp>
      <p:sp>
        <p:nvSpPr>
          <p:cNvPr id="4" name="Slide Number Placeholder 3"/>
          <p:cNvSpPr>
            <a:spLocks noGrp="1"/>
          </p:cNvSpPr>
          <p:nvPr>
            <p:ph type="sldNum" sz="quarter" idx="12"/>
          </p:nvPr>
        </p:nvSpPr>
        <p:spPr/>
        <p:txBody>
          <a:bodyPr/>
          <a:lstStyle/>
          <a:p>
            <a:fld id="{5A852BF2-9DE0-45AC-B0AE-2B1C9BC1C3FA}" type="slidenum">
              <a:rPr lang="en-US" smtClean="0"/>
              <a:pPr/>
              <a:t>2</a:t>
            </a:fld>
            <a:endParaRPr lang="en-US"/>
          </a:p>
        </p:txBody>
      </p:sp>
    </p:spTree>
    <p:extLst>
      <p:ext uri="{BB962C8B-B14F-4D97-AF65-F5344CB8AC3E}">
        <p14:creationId xmlns:p14="http://schemas.microsoft.com/office/powerpoint/2010/main" xmlns="" val="32799197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1905000" y="76200"/>
            <a:ext cx="7239000" cy="1143000"/>
          </a:xfrm>
        </p:spPr>
        <p:txBody>
          <a:bodyPr/>
          <a:lstStyle/>
          <a:p>
            <a:r>
              <a:rPr lang="en-US" altLang="en-US" sz="3200" dirty="0" smtClean="0"/>
              <a:t>Development and Application of the Prometheus Strategy Process</a:t>
            </a:r>
            <a:endParaRPr lang="en-US" altLang="en-US" sz="3200" dirty="0"/>
          </a:p>
        </p:txBody>
      </p:sp>
      <p:pic>
        <p:nvPicPr>
          <p:cNvPr id="8195" name="Picture 3" descr="thumb_color_guard"/>
          <p:cNvPicPr>
            <a:picLocks noGrp="1" noChangeAspect="1" noChangeArrowheads="1"/>
          </p:cNvPicPr>
          <p:nvPr>
            <p:ph sz="half" idx="4294967295"/>
          </p:nvPr>
        </p:nvPicPr>
        <p:blipFill>
          <a:blip r:embed="rId3" cstate="print">
            <a:extLst>
              <a:ext uri="{28A0092B-C50C-407E-A947-70E740481C1C}">
                <a14:useLocalDpi xmlns:a14="http://schemas.microsoft.com/office/drawing/2010/main" xmlns="" val="0"/>
              </a:ext>
            </a:extLst>
          </a:blip>
          <a:srcRect/>
          <a:stretch>
            <a:fillRect/>
          </a:stretch>
        </p:blipFill>
        <p:spPr>
          <a:xfrm>
            <a:off x="259896" y="1428750"/>
            <a:ext cx="1295400" cy="9779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8196" name="Picture 4" descr="national war college"/>
          <p:cNvPicPr>
            <a:picLocks noGrp="1" noChangeAspect="1" noChangeArrowheads="1"/>
          </p:cNvPicPr>
          <p:nvPr>
            <p:ph sz="quarter" idx="4294967295"/>
          </p:nvPr>
        </p:nvPicPr>
        <p:blipFill>
          <a:blip r:embed="rId4" cstate="print">
            <a:extLst>
              <a:ext uri="{28A0092B-C50C-407E-A947-70E740481C1C}">
                <a14:useLocalDpi xmlns:a14="http://schemas.microsoft.com/office/drawing/2010/main" xmlns="" val="0"/>
              </a:ext>
            </a:extLst>
          </a:blip>
          <a:srcRect/>
          <a:stretch>
            <a:fillRect/>
          </a:stretch>
        </p:blipFill>
        <p:spPr>
          <a:xfrm>
            <a:off x="251595" y="3288831"/>
            <a:ext cx="1272405" cy="83612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8200" name="Picture 8" descr="ov-10 VN (gen)"/>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286000" y="1428750"/>
            <a:ext cx="1143000" cy="925513"/>
          </a:xfrm>
          <a:prstGeom prst="rect">
            <a:avLst/>
          </a:prstGeom>
          <a:noFill/>
          <a:extLst>
            <a:ext uri="{909E8E84-426E-40DD-AFC4-6F175D3DCCD1}">
              <a14:hiddenFill xmlns:a14="http://schemas.microsoft.com/office/drawing/2010/main" xmlns="">
                <a:solidFill>
                  <a:srgbClr val="FFFFFF"/>
                </a:solidFill>
              </a14:hiddenFill>
            </a:ext>
          </a:extLst>
        </p:spPr>
      </p:pic>
      <p:pic>
        <p:nvPicPr>
          <p:cNvPr id="8201" name="Picture 9" descr="air camp cvr orig (gen)"/>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57541" y="5452722"/>
            <a:ext cx="761660" cy="1160624"/>
          </a:xfrm>
          <a:prstGeom prst="rect">
            <a:avLst/>
          </a:prstGeom>
          <a:noFill/>
          <a:extLst>
            <a:ext uri="{909E8E84-426E-40DD-AFC4-6F175D3DCCD1}">
              <a14:hiddenFill xmlns:a14="http://schemas.microsoft.com/office/drawing/2010/main" xmlns="">
                <a:solidFill>
                  <a:srgbClr val="FFFFFF"/>
                </a:solidFill>
              </a14:hiddenFill>
            </a:ext>
          </a:extLst>
        </p:spPr>
      </p:pic>
      <p:pic>
        <p:nvPicPr>
          <p:cNvPr id="8202" name="Picture 10" descr="f-15s 4 (gen)"/>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981200" y="2590800"/>
            <a:ext cx="1752600" cy="1155700"/>
          </a:xfrm>
          <a:prstGeom prst="rect">
            <a:avLst/>
          </a:prstGeom>
          <a:noFill/>
          <a:extLst>
            <a:ext uri="{909E8E84-426E-40DD-AFC4-6F175D3DCCD1}">
              <a14:hiddenFill xmlns:a14="http://schemas.microsoft.com/office/drawing/2010/main" xmlns="">
                <a:solidFill>
                  <a:srgbClr val="FFFFFF"/>
                </a:solidFill>
              </a14:hiddenFill>
            </a:ext>
          </a:extLst>
        </p:spPr>
      </p:pic>
      <p:pic>
        <p:nvPicPr>
          <p:cNvPr id="8203" name="Picture 11" descr="white house (gen)"/>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457700" y="1428750"/>
            <a:ext cx="1447800" cy="1085850"/>
          </a:xfrm>
          <a:prstGeom prst="rect">
            <a:avLst/>
          </a:prstGeom>
          <a:noFill/>
          <a:extLst>
            <a:ext uri="{909E8E84-426E-40DD-AFC4-6F175D3DCCD1}">
              <a14:hiddenFill xmlns:a14="http://schemas.microsoft.com/office/drawing/2010/main" xmlns="">
                <a:solidFill>
                  <a:srgbClr val="FFFFFF"/>
                </a:solidFill>
              </a14:hiddenFill>
            </a:ext>
          </a:extLst>
        </p:spPr>
      </p:pic>
      <p:pic>
        <p:nvPicPr>
          <p:cNvPr id="8204" name="Picture 12" descr="air univ (gen)"/>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269421" y="4267200"/>
            <a:ext cx="1276350" cy="1066800"/>
          </a:xfrm>
          <a:prstGeom prst="rect">
            <a:avLst/>
          </a:prstGeom>
          <a:noFill/>
          <a:extLst>
            <a:ext uri="{909E8E84-426E-40DD-AFC4-6F175D3DCCD1}">
              <a14:hiddenFill xmlns:a14="http://schemas.microsoft.com/office/drawing/2010/main" xmlns="">
                <a:solidFill>
                  <a:srgbClr val="FFFFFF"/>
                </a:solidFill>
              </a14:hiddenFill>
            </a:ext>
          </a:extLst>
        </p:spPr>
      </p:pic>
      <p:pic>
        <p:nvPicPr>
          <p:cNvPr id="8208" name="Picture 16" descr="pentagon (gen)"/>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2019300" y="4100513"/>
            <a:ext cx="1676400" cy="1077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210" name="Picture 18" descr="winning in fasttime cove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7331075" y="5410200"/>
            <a:ext cx="669925" cy="978673"/>
          </a:xfrm>
          <a:prstGeom prst="rect">
            <a:avLst/>
          </a:prstGeom>
          <a:noFill/>
          <a:extLst>
            <a:ext uri="{909E8E84-426E-40DD-AFC4-6F175D3DCCD1}">
              <a14:hiddenFill xmlns:a14="http://schemas.microsoft.com/office/drawing/2010/main" xmlns="">
                <a:solidFill>
                  <a:srgbClr val="FFFFFF"/>
                </a:solidFill>
              </a14:hiddenFill>
            </a:ext>
          </a:extLst>
        </p:spPr>
      </p:pic>
      <p:pic>
        <p:nvPicPr>
          <p:cNvPr id="8212" name="Picture 20" descr="gw chm dcheney, drice, jw"/>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2019300" y="5286601"/>
            <a:ext cx="1676400" cy="1203325"/>
          </a:xfrm>
          <a:prstGeom prst="rect">
            <a:avLst/>
          </a:prstGeom>
          <a:noFill/>
          <a:extLst>
            <a:ext uri="{909E8E84-426E-40DD-AFC4-6F175D3DCCD1}">
              <a14:hiddenFill xmlns:a14="http://schemas.microsoft.com/office/drawing/2010/main" xmlns="">
                <a:solidFill>
                  <a:srgbClr val="FFFFFF"/>
                </a:solidFill>
              </a14:hiddenFill>
            </a:ext>
          </a:extLst>
        </p:spPr>
      </p:pic>
      <p:pic>
        <p:nvPicPr>
          <p:cNvPr id="8214" name="Picture 22" descr="build.jpg (8018 bytes)"/>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6705600" y="1428750"/>
            <a:ext cx="1676400" cy="846137"/>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6737055" y="2796022"/>
            <a:ext cx="689187" cy="6891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7" name="Picture 3"/>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7729031" y="2776031"/>
            <a:ext cx="729169" cy="72916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8" name="Picture 4"/>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7163594" y="3439656"/>
            <a:ext cx="760413" cy="7604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9" name="Picture 5"/>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7209847" y="4100513"/>
            <a:ext cx="667906" cy="66790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0" name="Picture 6"/>
          <p:cNvPicPr>
            <a:picLocks noChangeAspect="1" noChangeArrowheads="1"/>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6756047" y="4572000"/>
            <a:ext cx="752476" cy="75247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4" name="Picture 23"/>
          <p:cNvPicPr>
            <a:picLocks noChangeAspect="1"/>
          </p:cNvPicPr>
          <p:nvPr/>
        </p:nvPicPr>
        <p:blipFill>
          <a:blip r:embed="rId19" cstate="print">
            <a:extLst>
              <a:ext uri="{28A0092B-C50C-407E-A947-70E740481C1C}">
                <a14:useLocalDpi xmlns:a14="http://schemas.microsoft.com/office/drawing/2010/main" xmlns="" val="0"/>
              </a:ext>
            </a:extLst>
          </a:blip>
          <a:stretch>
            <a:fillRect/>
          </a:stretch>
        </p:blipFill>
        <p:spPr>
          <a:xfrm>
            <a:off x="8001000" y="4495800"/>
            <a:ext cx="422604" cy="743783"/>
          </a:xfrm>
          <a:prstGeom prst="rect">
            <a:avLst/>
          </a:prstGeom>
        </p:spPr>
      </p:pic>
      <p:grpSp>
        <p:nvGrpSpPr>
          <p:cNvPr id="28" name="Group 27"/>
          <p:cNvGrpSpPr/>
          <p:nvPr/>
        </p:nvGrpSpPr>
        <p:grpSpPr>
          <a:xfrm>
            <a:off x="322427" y="2514600"/>
            <a:ext cx="1125373" cy="705916"/>
            <a:chOff x="1817965" y="2507773"/>
            <a:chExt cx="1280835" cy="803433"/>
          </a:xfrm>
        </p:grpSpPr>
        <p:pic>
          <p:nvPicPr>
            <p:cNvPr id="29" name="Picture 28"/>
            <p:cNvPicPr>
              <a:picLocks noChangeAspect="1"/>
            </p:cNvPicPr>
            <p:nvPr/>
          </p:nvPicPr>
          <p:blipFill>
            <a:blip r:embed="rId20" cstate="print">
              <a:extLst>
                <a:ext uri="{28A0092B-C50C-407E-A947-70E740481C1C}">
                  <a14:useLocalDpi xmlns:a14="http://schemas.microsoft.com/office/drawing/2010/main" xmlns="" val="0"/>
                </a:ext>
              </a:extLst>
            </a:blip>
            <a:stretch>
              <a:fillRect/>
            </a:stretch>
          </p:blipFill>
          <p:spPr>
            <a:xfrm>
              <a:off x="1817965" y="2507773"/>
              <a:ext cx="1280835" cy="803433"/>
            </a:xfrm>
            <a:prstGeom prst="rect">
              <a:avLst/>
            </a:prstGeom>
          </p:spPr>
        </p:pic>
        <p:pic>
          <p:nvPicPr>
            <p:cNvPr id="30" name="Picture 29"/>
            <p:cNvPicPr>
              <a:picLocks noChangeAspect="1"/>
            </p:cNvPicPr>
            <p:nvPr/>
          </p:nvPicPr>
          <p:blipFill>
            <a:blip r:embed="rId21" cstate="print">
              <a:extLst>
                <a:ext uri="{28A0092B-C50C-407E-A947-70E740481C1C}">
                  <a14:useLocalDpi xmlns:a14="http://schemas.microsoft.com/office/drawing/2010/main" xmlns="" val="0"/>
                </a:ext>
              </a:extLst>
            </a:blip>
            <a:stretch>
              <a:fillRect/>
            </a:stretch>
          </p:blipFill>
          <p:spPr>
            <a:xfrm>
              <a:off x="2590800" y="2572848"/>
              <a:ext cx="457200" cy="521746"/>
            </a:xfrm>
            <a:prstGeom prst="rect">
              <a:avLst/>
            </a:prstGeom>
          </p:spPr>
        </p:pic>
      </p:grpSp>
      <p:grpSp>
        <p:nvGrpSpPr>
          <p:cNvPr id="3" name="Group 2"/>
          <p:cNvGrpSpPr/>
          <p:nvPr/>
        </p:nvGrpSpPr>
        <p:grpSpPr>
          <a:xfrm>
            <a:off x="4384622" y="5257800"/>
            <a:ext cx="1593956" cy="1202793"/>
            <a:chOff x="4457700" y="5296466"/>
            <a:chExt cx="1593956" cy="1202793"/>
          </a:xfrm>
        </p:grpSpPr>
        <p:pic>
          <p:nvPicPr>
            <p:cNvPr id="31" name="Picture 10" descr="177Missle"/>
            <p:cNvPicPr>
              <a:picLocks noChangeAspect="1" noChangeArrowheads="1"/>
            </p:cNvPicPr>
            <p:nvPr/>
          </p:nvPicPr>
          <p:blipFill>
            <a:blip r:embed="rId22" cstate="print"/>
            <a:srcRect/>
            <a:stretch>
              <a:fillRect/>
            </a:stretch>
          </p:blipFill>
          <p:spPr bwMode="auto">
            <a:xfrm>
              <a:off x="4457700" y="5296466"/>
              <a:ext cx="1593956" cy="1202793"/>
            </a:xfrm>
            <a:prstGeom prst="rect">
              <a:avLst/>
            </a:prstGeom>
            <a:noFill/>
            <a:ln w="9525">
              <a:noFill/>
              <a:miter lim="800000"/>
              <a:headEnd/>
              <a:tailEnd/>
            </a:ln>
          </p:spPr>
        </p:pic>
        <p:sp>
          <p:nvSpPr>
            <p:cNvPr id="21" name="TextBox 20"/>
            <p:cNvSpPr txBox="1"/>
            <p:nvPr/>
          </p:nvSpPr>
          <p:spPr>
            <a:xfrm>
              <a:off x="4457700" y="5359230"/>
              <a:ext cx="1593956" cy="830997"/>
            </a:xfrm>
            <a:prstGeom prst="rect">
              <a:avLst/>
            </a:prstGeom>
            <a:noFill/>
            <a:ln w="38100">
              <a:noFill/>
            </a:ln>
          </p:spPr>
          <p:txBody>
            <a:bodyPr wrap="square" rtlCol="0">
              <a:spAutoFit/>
            </a:bodyPr>
            <a:lstStyle/>
            <a:p>
              <a:pPr algn="ctr"/>
              <a:r>
                <a:rPr lang="en-US" sz="1600" b="1" dirty="0" smtClean="0">
                  <a:solidFill>
                    <a:schemeClr val="bg1"/>
                  </a:solidFill>
                </a:rPr>
                <a:t>New American Security Force</a:t>
              </a:r>
              <a:endParaRPr lang="en-US" sz="1600" b="1" dirty="0">
                <a:solidFill>
                  <a:schemeClr val="bg1"/>
                </a:solidFill>
              </a:endParaRPr>
            </a:p>
          </p:txBody>
        </p:sp>
      </p:grpSp>
      <p:grpSp>
        <p:nvGrpSpPr>
          <p:cNvPr id="32" name="Group 31"/>
          <p:cNvGrpSpPr/>
          <p:nvPr/>
        </p:nvGrpSpPr>
        <p:grpSpPr>
          <a:xfrm>
            <a:off x="4229100" y="2590800"/>
            <a:ext cx="1905000" cy="1040130"/>
            <a:chOff x="2477702" y="4156606"/>
            <a:chExt cx="1905000" cy="1040130"/>
          </a:xfrm>
        </p:grpSpPr>
        <p:pic>
          <p:nvPicPr>
            <p:cNvPr id="33" name="Picture 32"/>
            <p:cNvPicPr>
              <a:picLocks noChangeAspect="1"/>
            </p:cNvPicPr>
            <p:nvPr/>
          </p:nvPicPr>
          <p:blipFill>
            <a:blip r:embed="rId23" cstate="print">
              <a:extLst>
                <a:ext uri="{28A0092B-C50C-407E-A947-70E740481C1C}">
                  <a14:useLocalDpi xmlns:a14="http://schemas.microsoft.com/office/drawing/2010/main" xmlns="" val="0"/>
                </a:ext>
              </a:extLst>
            </a:blip>
            <a:stretch>
              <a:fillRect/>
            </a:stretch>
          </p:blipFill>
          <p:spPr>
            <a:xfrm>
              <a:off x="2477702" y="4156606"/>
              <a:ext cx="1905000" cy="1040130"/>
            </a:xfrm>
            <a:prstGeom prst="rect">
              <a:avLst/>
            </a:prstGeom>
          </p:spPr>
        </p:pic>
        <p:sp>
          <p:nvSpPr>
            <p:cNvPr id="34" name="TextBox 33"/>
            <p:cNvSpPr txBox="1"/>
            <p:nvPr/>
          </p:nvSpPr>
          <p:spPr>
            <a:xfrm>
              <a:off x="2477702" y="4178587"/>
              <a:ext cx="1905000" cy="892552"/>
            </a:xfrm>
            <a:prstGeom prst="rect">
              <a:avLst/>
            </a:prstGeom>
            <a:noFill/>
            <a:ln w="28575">
              <a:solidFill>
                <a:schemeClr val="tx1"/>
              </a:solidFill>
            </a:ln>
          </p:spPr>
          <p:txBody>
            <a:bodyPr wrap="square" rtlCol="0">
              <a:spAutoFit/>
            </a:bodyPr>
            <a:lstStyle/>
            <a:p>
              <a:pPr algn="ctr"/>
              <a:r>
                <a:rPr lang="en-US" sz="2400" b="1" dirty="0" smtClean="0">
                  <a:solidFill>
                    <a:schemeClr val="bg1"/>
                  </a:solidFill>
                </a:rPr>
                <a:t>US-Japan </a:t>
              </a:r>
              <a:r>
                <a:rPr lang="en-US" sz="1400" b="1" dirty="0" smtClean="0">
                  <a:solidFill>
                    <a:schemeClr val="bg1"/>
                  </a:solidFill>
                </a:rPr>
                <a:t>Manufacturing Technology Initiative</a:t>
              </a:r>
              <a:endParaRPr lang="en-US" sz="1400" b="1" dirty="0">
                <a:solidFill>
                  <a:schemeClr val="bg1"/>
                </a:solidFill>
              </a:endParaRPr>
            </a:p>
          </p:txBody>
        </p:sp>
      </p:grpSp>
      <p:grpSp>
        <p:nvGrpSpPr>
          <p:cNvPr id="35" name="Group 34"/>
          <p:cNvGrpSpPr/>
          <p:nvPr/>
        </p:nvGrpSpPr>
        <p:grpSpPr>
          <a:xfrm>
            <a:off x="4572000" y="4038600"/>
            <a:ext cx="1219200" cy="1043333"/>
            <a:chOff x="3696902" y="3863892"/>
            <a:chExt cx="1219200" cy="1043333"/>
          </a:xfrm>
        </p:grpSpPr>
        <p:sp>
          <p:nvSpPr>
            <p:cNvPr id="36" name="Rounded Rectangle 35"/>
            <p:cNvSpPr/>
            <p:nvPr/>
          </p:nvSpPr>
          <p:spPr>
            <a:xfrm>
              <a:off x="3696902" y="3891226"/>
              <a:ext cx="1219200" cy="1015999"/>
            </a:xfrm>
            <a:prstGeom prst="roundRect">
              <a:avLst>
                <a:gd name="adj" fmla="val 10000"/>
              </a:avLst>
            </a:prstGeom>
            <a:blipFill rotWithShape="0">
              <a:blip r:embed="rId24" cstate="email"/>
              <a:stretch>
                <a:fillRect/>
              </a:stretch>
            </a:blip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7" name="TextBox 36"/>
            <p:cNvSpPr txBox="1"/>
            <p:nvPr/>
          </p:nvSpPr>
          <p:spPr>
            <a:xfrm>
              <a:off x="3696902" y="3863892"/>
              <a:ext cx="1219200" cy="954107"/>
            </a:xfrm>
            <a:prstGeom prst="rect">
              <a:avLst/>
            </a:prstGeom>
            <a:noFill/>
            <a:ln w="38100">
              <a:solidFill>
                <a:schemeClr val="tx1"/>
              </a:solidFill>
            </a:ln>
          </p:spPr>
          <p:txBody>
            <a:bodyPr wrap="square" rtlCol="0">
              <a:spAutoFit/>
            </a:bodyPr>
            <a:lstStyle/>
            <a:p>
              <a:pPr algn="ctr"/>
              <a:r>
                <a:rPr lang="en-US" sz="1600" b="1" dirty="0">
                  <a:solidFill>
                    <a:schemeClr val="bg1"/>
                  </a:solidFill>
                </a:rPr>
                <a:t>NEW </a:t>
              </a:r>
              <a:r>
                <a:rPr lang="en-US" sz="1600" b="1" dirty="0" smtClean="0">
                  <a:solidFill>
                    <a:schemeClr val="bg1"/>
                  </a:solidFill>
                </a:rPr>
                <a:t>VISTAS</a:t>
              </a:r>
            </a:p>
            <a:p>
              <a:pPr algn="ctr"/>
              <a:r>
                <a:rPr lang="en-US" sz="1200" b="1" dirty="0" smtClean="0">
                  <a:solidFill>
                    <a:schemeClr val="bg1"/>
                  </a:solidFill>
                </a:rPr>
                <a:t>Goals For America</a:t>
              </a:r>
              <a:endParaRPr lang="en-US" sz="1200" dirty="0">
                <a:solidFill>
                  <a:schemeClr val="bg1"/>
                </a:solidFill>
              </a:endParaRPr>
            </a:p>
          </p:txBody>
        </p:sp>
      </p:grpSp>
    </p:spTree>
    <p:extLst>
      <p:ext uri="{BB962C8B-B14F-4D97-AF65-F5344CB8AC3E}">
        <p14:creationId xmlns:p14="http://schemas.microsoft.com/office/powerpoint/2010/main" xmlns="" val="15442129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Prerequisites for Success</a:t>
            </a:r>
            <a:endParaRPr lang="en-US" sz="3600" dirty="0"/>
          </a:p>
        </p:txBody>
      </p:sp>
      <p:sp>
        <p:nvSpPr>
          <p:cNvPr id="3" name="Content Placeholder 2"/>
          <p:cNvSpPr>
            <a:spLocks noGrp="1"/>
          </p:cNvSpPr>
          <p:nvPr>
            <p:ph idx="1"/>
          </p:nvPr>
        </p:nvSpPr>
        <p:spPr>
          <a:xfrm>
            <a:off x="457200" y="1722437"/>
            <a:ext cx="8229600" cy="4525963"/>
          </a:xfrm>
        </p:spPr>
        <p:txBody>
          <a:bodyPr>
            <a:normAutofit/>
          </a:bodyPr>
          <a:lstStyle/>
          <a:p>
            <a:r>
              <a:rPr lang="en-US" sz="3200" dirty="0" smtClean="0"/>
              <a:t>Three interrelated concepts, Key to the Success of any National, Institutional, or Business Undertaking:</a:t>
            </a:r>
          </a:p>
          <a:p>
            <a:pPr lvl="1"/>
            <a:r>
              <a:rPr lang="en-US" sz="2800" dirty="0" smtClean="0"/>
              <a:t>Good Strategy </a:t>
            </a:r>
          </a:p>
          <a:p>
            <a:pPr lvl="1"/>
            <a:r>
              <a:rPr lang="en-US" sz="2800" dirty="0" smtClean="0"/>
              <a:t>Open Planning</a:t>
            </a:r>
          </a:p>
          <a:p>
            <a:pPr lvl="1"/>
            <a:r>
              <a:rPr lang="en-US" sz="2800" dirty="0" smtClean="0"/>
              <a:t>Control Of Time</a:t>
            </a:r>
            <a:endParaRPr lang="en-US" sz="2800" dirty="0"/>
          </a:p>
        </p:txBody>
      </p:sp>
      <p:sp>
        <p:nvSpPr>
          <p:cNvPr id="4" name="Slide Number Placeholder 3"/>
          <p:cNvSpPr>
            <a:spLocks noGrp="1"/>
          </p:cNvSpPr>
          <p:nvPr>
            <p:ph type="sldNum" sz="quarter" idx="12"/>
          </p:nvPr>
        </p:nvSpPr>
        <p:spPr/>
        <p:txBody>
          <a:bodyPr/>
          <a:lstStyle/>
          <a:p>
            <a:fld id="{5A852BF2-9DE0-45AC-B0AE-2B1C9BC1C3FA}" type="slidenum">
              <a:rPr lang="en-US" smtClean="0"/>
              <a:pPr/>
              <a:t>4</a:t>
            </a:fld>
            <a:endParaRPr lang="en-US"/>
          </a:p>
        </p:txBody>
      </p:sp>
    </p:spTree>
    <p:extLst>
      <p:ext uri="{BB962C8B-B14F-4D97-AF65-F5344CB8AC3E}">
        <p14:creationId xmlns:p14="http://schemas.microsoft.com/office/powerpoint/2010/main" xmlns="" val="22355455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33400" y="1600200"/>
            <a:ext cx="6553200" cy="1292662"/>
          </a:xfrm>
          <a:prstGeom prst="rect">
            <a:avLst/>
          </a:prstGeom>
        </p:spPr>
        <p:txBody>
          <a:bodyPr wrap="square">
            <a:spAutoFit/>
          </a:bodyPr>
          <a:lstStyle/>
          <a:p>
            <a:pPr marL="342900" lvl="0" indent="-342900">
              <a:spcBef>
                <a:spcPct val="20000"/>
              </a:spcBef>
              <a:buFont typeface="Arial" panose="020B0604020202020204" pitchFamily="34" charset="0"/>
              <a:buChar char="•"/>
            </a:pPr>
            <a:r>
              <a:rPr lang="en-US" sz="2500" dirty="0" smtClean="0">
                <a:solidFill>
                  <a:prstClr val="black"/>
                </a:solidFill>
                <a:latin typeface="Calibri"/>
              </a:rPr>
              <a:t>Determine The Future You Intend to Create, then work backwards to Make it a Reality </a:t>
            </a:r>
            <a:r>
              <a:rPr lang="en-US" sz="2500" b="1" dirty="0" smtClean="0">
                <a:solidFill>
                  <a:prstClr val="black"/>
                </a:solidFill>
                <a:latin typeface="Calibri"/>
              </a:rPr>
              <a:t>“The Future Picture”</a:t>
            </a:r>
            <a:endParaRPr lang="en-US" sz="2500" b="1" dirty="0">
              <a:solidFill>
                <a:prstClr val="black"/>
              </a:solidFill>
              <a:latin typeface="Calibri"/>
            </a:endParaRPr>
          </a:p>
        </p:txBody>
      </p:sp>
      <p:sp>
        <p:nvSpPr>
          <p:cNvPr id="11" name="Rectangle 10"/>
          <p:cNvSpPr/>
          <p:nvPr/>
        </p:nvSpPr>
        <p:spPr>
          <a:xfrm>
            <a:off x="533400" y="2815888"/>
            <a:ext cx="6826564" cy="1292662"/>
          </a:xfrm>
          <a:prstGeom prst="rect">
            <a:avLst/>
          </a:prstGeom>
        </p:spPr>
        <p:txBody>
          <a:bodyPr wrap="square">
            <a:spAutoFit/>
          </a:bodyPr>
          <a:lstStyle/>
          <a:p>
            <a:pPr marL="342900" lvl="0" indent="-342900">
              <a:spcBef>
                <a:spcPct val="20000"/>
              </a:spcBef>
              <a:buFont typeface="Arial" panose="020B0604020202020204" pitchFamily="34" charset="0"/>
              <a:buChar char="•"/>
            </a:pPr>
            <a:r>
              <a:rPr lang="en-US" sz="2500" dirty="0" smtClean="0">
                <a:solidFill>
                  <a:prstClr val="black"/>
                </a:solidFill>
                <a:latin typeface="Calibri"/>
              </a:rPr>
              <a:t>Identify and Manage the Control Points which Provide The Best Return on your investments </a:t>
            </a:r>
            <a:r>
              <a:rPr lang="en-US" sz="2500" b="1" dirty="0" smtClean="0">
                <a:solidFill>
                  <a:prstClr val="black"/>
                </a:solidFill>
                <a:latin typeface="Calibri"/>
              </a:rPr>
              <a:t>“Centers of Gravity”</a:t>
            </a:r>
            <a:endParaRPr lang="en-US" sz="2500" b="1" dirty="0">
              <a:solidFill>
                <a:prstClr val="black"/>
              </a:solidFill>
              <a:latin typeface="Calibri"/>
            </a:endParaRPr>
          </a:p>
        </p:txBody>
      </p:sp>
      <p:sp>
        <p:nvSpPr>
          <p:cNvPr id="12" name="Rectangle 11"/>
          <p:cNvSpPr/>
          <p:nvPr/>
        </p:nvSpPr>
        <p:spPr>
          <a:xfrm>
            <a:off x="533399" y="4031576"/>
            <a:ext cx="6397181" cy="1323439"/>
          </a:xfrm>
          <a:prstGeom prst="rect">
            <a:avLst/>
          </a:prstGeom>
        </p:spPr>
        <p:txBody>
          <a:bodyPr wrap="square">
            <a:spAutoFit/>
          </a:bodyPr>
          <a:lstStyle/>
          <a:p>
            <a:pPr marL="342900" lvl="0" indent="-342900">
              <a:spcBef>
                <a:spcPct val="20000"/>
              </a:spcBef>
              <a:buFont typeface="Arial" panose="020B0604020202020204" pitchFamily="34" charset="0"/>
              <a:buChar char="•"/>
            </a:pPr>
            <a:r>
              <a:rPr lang="en-US" sz="2500" dirty="0" smtClean="0">
                <a:solidFill>
                  <a:prstClr val="black"/>
                </a:solidFill>
                <a:latin typeface="Calibri"/>
              </a:rPr>
              <a:t>Make Time your Servant by Compressing It  Using it to Your Advantage </a:t>
            </a:r>
          </a:p>
          <a:p>
            <a:pPr marL="342900" lvl="0" indent="-342900">
              <a:spcBef>
                <a:spcPct val="20000"/>
              </a:spcBef>
            </a:pPr>
            <a:r>
              <a:rPr lang="en-US" sz="2500" b="1" dirty="0" smtClean="0">
                <a:solidFill>
                  <a:prstClr val="black"/>
                </a:solidFill>
                <a:latin typeface="Calibri"/>
              </a:rPr>
              <a:t>	“Parallel Operations”</a:t>
            </a:r>
            <a:endParaRPr lang="en-US" sz="2500" b="1" dirty="0">
              <a:solidFill>
                <a:prstClr val="black"/>
              </a:solidFill>
              <a:latin typeface="Calibri"/>
            </a:endParaRPr>
          </a:p>
        </p:txBody>
      </p:sp>
      <p:sp>
        <p:nvSpPr>
          <p:cNvPr id="13" name="Rectangle 12"/>
          <p:cNvSpPr/>
          <p:nvPr/>
        </p:nvSpPr>
        <p:spPr>
          <a:xfrm>
            <a:off x="533399" y="5230505"/>
            <a:ext cx="6067639" cy="1246495"/>
          </a:xfrm>
          <a:prstGeom prst="rect">
            <a:avLst/>
          </a:prstGeom>
        </p:spPr>
        <p:txBody>
          <a:bodyPr wrap="square">
            <a:spAutoFit/>
          </a:bodyPr>
          <a:lstStyle/>
          <a:p>
            <a:pPr marL="342900" indent="-342900" fontAlgn="base">
              <a:spcBef>
                <a:spcPct val="0"/>
              </a:spcBef>
              <a:spcAft>
                <a:spcPct val="0"/>
              </a:spcAft>
              <a:buFont typeface="Arial" panose="020B0604020202020204" pitchFamily="34" charset="0"/>
              <a:buChar char="•"/>
            </a:pPr>
            <a:r>
              <a:rPr lang="en-US" sz="2500" dirty="0" smtClean="0">
                <a:solidFill>
                  <a:prstClr val="black"/>
                </a:solidFill>
                <a:latin typeface="Calibri"/>
              </a:rPr>
              <a:t>Know How to Move Beyond Successes and How to Deal with Set-backs </a:t>
            </a:r>
          </a:p>
          <a:p>
            <a:pPr marL="342900" indent="-342900" fontAlgn="base">
              <a:spcBef>
                <a:spcPct val="0"/>
              </a:spcBef>
              <a:spcAft>
                <a:spcPct val="0"/>
              </a:spcAft>
            </a:pPr>
            <a:r>
              <a:rPr lang="en-US" sz="2500" b="1" dirty="0" smtClean="0">
                <a:solidFill>
                  <a:prstClr val="black"/>
                </a:solidFill>
                <a:latin typeface="Calibri"/>
              </a:rPr>
              <a:t>     “Exit Points and Plans”</a:t>
            </a:r>
            <a:endParaRPr lang="en-US" sz="2500" b="1" dirty="0">
              <a:solidFill>
                <a:srgbClr val="002060"/>
              </a:solidFill>
              <a:effectLst>
                <a:outerShdw blurRad="38100" dist="38100" dir="2700000" algn="tl">
                  <a:srgbClr val="000000">
                    <a:alpha val="43137"/>
                  </a:srgbClr>
                </a:outerShdw>
              </a:effectLst>
            </a:endParaRPr>
          </a:p>
        </p:txBody>
      </p:sp>
      <p:sp>
        <p:nvSpPr>
          <p:cNvPr id="2" name="Title 1"/>
          <p:cNvSpPr>
            <a:spLocks noGrp="1"/>
          </p:cNvSpPr>
          <p:nvPr>
            <p:ph type="title"/>
          </p:nvPr>
        </p:nvSpPr>
        <p:spPr/>
        <p:txBody>
          <a:bodyPr/>
          <a:lstStyle/>
          <a:p>
            <a:r>
              <a:rPr lang="en-US" sz="3600" dirty="0" smtClean="0"/>
              <a:t>The Essence of Strategy</a:t>
            </a:r>
            <a:br>
              <a:rPr lang="en-US" sz="3600" dirty="0" smtClean="0"/>
            </a:br>
            <a:r>
              <a:rPr lang="en-US" sz="3600" dirty="0" smtClean="0"/>
              <a:t>The Four Imperatives</a:t>
            </a:r>
            <a:endParaRPr lang="en-US" sz="3600" dirty="0"/>
          </a:p>
        </p:txBody>
      </p:sp>
      <p:grpSp>
        <p:nvGrpSpPr>
          <p:cNvPr id="15" name="Group 14"/>
          <p:cNvGrpSpPr/>
          <p:nvPr/>
        </p:nvGrpSpPr>
        <p:grpSpPr>
          <a:xfrm>
            <a:off x="7613928" y="2963120"/>
            <a:ext cx="1145122" cy="1010811"/>
            <a:chOff x="685800" y="1371600"/>
            <a:chExt cx="1866228" cy="1647339"/>
          </a:xfrm>
        </p:grpSpPr>
        <p:pic>
          <p:nvPicPr>
            <p:cNvPr id="16" name="Picture 1"/>
            <p:cNvPicPr>
              <a:picLocks noChangeAspect="1" noChangeArrowheads="1"/>
            </p:cNvPicPr>
            <p:nvPr/>
          </p:nvPicPr>
          <p:blipFill>
            <a:blip r:embed="rId3" cstate="print"/>
            <a:srcRect/>
            <a:stretch>
              <a:fillRect/>
            </a:stretch>
          </p:blipFill>
          <p:spPr bwMode="auto">
            <a:xfrm>
              <a:off x="685800" y="1371600"/>
              <a:ext cx="1866228" cy="1647339"/>
            </a:xfrm>
            <a:prstGeom prst="rect">
              <a:avLst/>
            </a:prstGeom>
            <a:noFill/>
            <a:ln w="9525">
              <a:noFill/>
              <a:miter lim="800000"/>
              <a:headEnd/>
              <a:tailEnd/>
            </a:ln>
            <a:effectLst/>
          </p:spPr>
        </p:pic>
        <p:sp>
          <p:nvSpPr>
            <p:cNvPr id="17" name="AutoShape 18"/>
            <p:cNvSpPr>
              <a:spLocks noChangeArrowheads="1"/>
            </p:cNvSpPr>
            <p:nvPr/>
          </p:nvSpPr>
          <p:spPr bwMode="auto">
            <a:xfrm>
              <a:off x="805251" y="2485173"/>
              <a:ext cx="216203" cy="184899"/>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sz="700">
                <a:solidFill>
                  <a:srgbClr val="000000"/>
                </a:solidFill>
              </a:endParaRPr>
            </a:p>
          </p:txBody>
        </p:sp>
        <p:sp>
          <p:nvSpPr>
            <p:cNvPr id="18" name="AutoShape 6"/>
            <p:cNvSpPr>
              <a:spLocks noChangeArrowheads="1"/>
            </p:cNvSpPr>
            <p:nvPr/>
          </p:nvSpPr>
          <p:spPr bwMode="auto">
            <a:xfrm>
              <a:off x="1790614" y="1705246"/>
              <a:ext cx="231943" cy="190407"/>
            </a:xfrm>
            <a:prstGeom prst="ellipse">
              <a:avLst/>
            </a:prstGeom>
            <a:solidFill>
              <a:srgbClr val="92D050"/>
            </a:solidFill>
            <a:ln w="9525">
              <a:noFill/>
              <a:miter lim="800000"/>
              <a:headEnd/>
              <a:tailEnd/>
            </a:ln>
            <a:scene3d>
              <a:camera prst="orthographicFront"/>
              <a:lightRig rig="threePt" dir="t"/>
            </a:scene3d>
            <a:sp3d>
              <a:bevelT/>
            </a:sp3d>
          </p:spPr>
          <p:txBody>
            <a:bodyPr wrap="none" anchor="ctr"/>
            <a:lstStyle/>
            <a:p>
              <a:endParaRPr lang="en-US" sz="700">
                <a:solidFill>
                  <a:srgbClr val="000000"/>
                </a:solidFill>
              </a:endParaRPr>
            </a:p>
          </p:txBody>
        </p:sp>
        <p:sp>
          <p:nvSpPr>
            <p:cNvPr id="19" name="AutoShape 7"/>
            <p:cNvSpPr>
              <a:spLocks noChangeArrowheads="1"/>
            </p:cNvSpPr>
            <p:nvPr/>
          </p:nvSpPr>
          <p:spPr bwMode="auto">
            <a:xfrm>
              <a:off x="1480313" y="2087361"/>
              <a:ext cx="231943" cy="190407"/>
            </a:xfrm>
            <a:prstGeom prst="ellipse">
              <a:avLst/>
            </a:prstGeom>
            <a:solidFill>
              <a:srgbClr val="0070C0"/>
            </a:solidFill>
            <a:ln w="9525">
              <a:noFill/>
              <a:miter lim="800000"/>
              <a:headEnd/>
              <a:tailEnd/>
            </a:ln>
            <a:scene3d>
              <a:camera prst="orthographicFront"/>
              <a:lightRig rig="threePt" dir="t"/>
            </a:scene3d>
            <a:sp3d>
              <a:bevelT/>
            </a:sp3d>
          </p:spPr>
          <p:txBody>
            <a:bodyPr wrap="none" anchor="ctr"/>
            <a:lstStyle/>
            <a:p>
              <a:endParaRPr lang="en-US" sz="700">
                <a:solidFill>
                  <a:srgbClr val="000000"/>
                </a:solidFill>
              </a:endParaRPr>
            </a:p>
          </p:txBody>
        </p:sp>
        <p:sp>
          <p:nvSpPr>
            <p:cNvPr id="20" name="AutoShape 9"/>
            <p:cNvSpPr>
              <a:spLocks noChangeArrowheads="1"/>
            </p:cNvSpPr>
            <p:nvPr/>
          </p:nvSpPr>
          <p:spPr bwMode="auto">
            <a:xfrm>
              <a:off x="1222013" y="1560630"/>
              <a:ext cx="231943" cy="190407"/>
            </a:xfrm>
            <a:prstGeom prst="ellipse">
              <a:avLst/>
            </a:prstGeom>
            <a:solidFill>
              <a:srgbClr val="FFFF00"/>
            </a:solidFill>
            <a:ln w="9525">
              <a:noFill/>
              <a:miter lim="800000"/>
              <a:headEnd/>
              <a:tailEnd/>
            </a:ln>
            <a:scene3d>
              <a:camera prst="orthographicFront"/>
              <a:lightRig rig="threePt" dir="t"/>
            </a:scene3d>
            <a:sp3d>
              <a:bevelT/>
            </a:sp3d>
          </p:spPr>
          <p:txBody>
            <a:bodyPr wrap="none" anchor="ctr"/>
            <a:lstStyle/>
            <a:p>
              <a:endParaRPr lang="en-US" sz="700">
                <a:solidFill>
                  <a:srgbClr val="000000"/>
                </a:solidFill>
              </a:endParaRPr>
            </a:p>
          </p:txBody>
        </p:sp>
        <p:sp>
          <p:nvSpPr>
            <p:cNvPr id="21" name="AutoShape 11"/>
            <p:cNvSpPr>
              <a:spLocks noChangeArrowheads="1"/>
            </p:cNvSpPr>
            <p:nvPr/>
          </p:nvSpPr>
          <p:spPr bwMode="auto">
            <a:xfrm>
              <a:off x="1712256" y="2277768"/>
              <a:ext cx="231943" cy="190407"/>
            </a:xfrm>
            <a:prstGeom prst="ellipse">
              <a:avLst/>
            </a:prstGeom>
            <a:solidFill>
              <a:srgbClr val="00B0F0"/>
            </a:solidFill>
            <a:ln w="9525">
              <a:noFill/>
              <a:miter lim="800000"/>
              <a:headEnd/>
              <a:tailEnd/>
            </a:ln>
            <a:scene3d>
              <a:camera prst="orthographicFront"/>
              <a:lightRig rig="threePt" dir="t"/>
            </a:scene3d>
            <a:sp3d>
              <a:bevelT/>
            </a:sp3d>
          </p:spPr>
          <p:txBody>
            <a:bodyPr wrap="none" anchor="ctr"/>
            <a:lstStyle/>
            <a:p>
              <a:endParaRPr lang="en-US" sz="700">
                <a:solidFill>
                  <a:srgbClr val="000000"/>
                </a:solidFill>
              </a:endParaRPr>
            </a:p>
          </p:txBody>
        </p:sp>
        <p:sp>
          <p:nvSpPr>
            <p:cNvPr id="22" name="AutoShape 14"/>
            <p:cNvSpPr>
              <a:spLocks noChangeArrowheads="1"/>
            </p:cNvSpPr>
            <p:nvPr/>
          </p:nvSpPr>
          <p:spPr bwMode="auto">
            <a:xfrm>
              <a:off x="1021455" y="2119183"/>
              <a:ext cx="231943" cy="190407"/>
            </a:xfrm>
            <a:prstGeom prst="ellipse">
              <a:avLst/>
            </a:prstGeom>
            <a:solidFill>
              <a:srgbClr val="92D050"/>
            </a:solidFill>
            <a:ln w="9525">
              <a:noFill/>
              <a:miter lim="800000"/>
              <a:headEnd/>
              <a:tailEnd/>
            </a:ln>
            <a:scene3d>
              <a:camera prst="orthographicFront"/>
              <a:lightRig rig="threePt" dir="t"/>
            </a:scene3d>
            <a:sp3d>
              <a:bevelT/>
            </a:sp3d>
          </p:spPr>
          <p:txBody>
            <a:bodyPr wrap="none" anchor="ctr"/>
            <a:lstStyle/>
            <a:p>
              <a:endParaRPr lang="en-US" sz="700">
                <a:solidFill>
                  <a:srgbClr val="000000"/>
                </a:solidFill>
              </a:endParaRPr>
            </a:p>
          </p:txBody>
        </p:sp>
        <p:sp>
          <p:nvSpPr>
            <p:cNvPr id="23" name="AutoShape 15"/>
            <p:cNvSpPr>
              <a:spLocks noChangeArrowheads="1"/>
            </p:cNvSpPr>
            <p:nvPr/>
          </p:nvSpPr>
          <p:spPr bwMode="auto">
            <a:xfrm>
              <a:off x="1906585" y="2584539"/>
              <a:ext cx="231943" cy="190407"/>
            </a:xfrm>
            <a:prstGeom prst="ellipse">
              <a:avLst/>
            </a:prstGeom>
            <a:solidFill>
              <a:srgbClr val="FFFF00"/>
            </a:solidFill>
            <a:ln w="9525">
              <a:noFill/>
              <a:miter lim="800000"/>
              <a:headEnd/>
              <a:tailEnd/>
            </a:ln>
            <a:scene3d>
              <a:camera prst="orthographicFront"/>
              <a:lightRig rig="threePt" dir="t"/>
            </a:scene3d>
            <a:sp3d>
              <a:bevelT/>
            </a:sp3d>
          </p:spPr>
          <p:txBody>
            <a:bodyPr wrap="none" anchor="ctr"/>
            <a:lstStyle/>
            <a:p>
              <a:endParaRPr lang="en-US" sz="700">
                <a:solidFill>
                  <a:srgbClr val="000000"/>
                </a:solidFill>
              </a:endParaRPr>
            </a:p>
          </p:txBody>
        </p:sp>
        <p:sp>
          <p:nvSpPr>
            <p:cNvPr id="24" name="AutoShape 16"/>
            <p:cNvSpPr>
              <a:spLocks noChangeArrowheads="1"/>
            </p:cNvSpPr>
            <p:nvPr/>
          </p:nvSpPr>
          <p:spPr bwMode="auto">
            <a:xfrm>
              <a:off x="1980493" y="1495665"/>
              <a:ext cx="231943" cy="190407"/>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sz="700">
                <a:solidFill>
                  <a:srgbClr val="000000"/>
                </a:solidFill>
              </a:endParaRPr>
            </a:p>
          </p:txBody>
        </p:sp>
        <p:sp>
          <p:nvSpPr>
            <p:cNvPr id="25" name="AutoShape 11"/>
            <p:cNvSpPr>
              <a:spLocks noChangeArrowheads="1"/>
            </p:cNvSpPr>
            <p:nvPr/>
          </p:nvSpPr>
          <p:spPr bwMode="auto">
            <a:xfrm>
              <a:off x="1337985" y="1872589"/>
              <a:ext cx="231943" cy="190407"/>
            </a:xfrm>
            <a:prstGeom prst="ellipse">
              <a:avLst/>
            </a:prstGeom>
            <a:solidFill>
              <a:srgbClr val="00B0F0"/>
            </a:solidFill>
            <a:ln w="9525">
              <a:noFill/>
              <a:miter lim="800000"/>
              <a:headEnd/>
              <a:tailEnd/>
            </a:ln>
            <a:scene3d>
              <a:camera prst="orthographicFront"/>
              <a:lightRig rig="threePt" dir="t"/>
            </a:scene3d>
            <a:sp3d>
              <a:bevelT/>
            </a:sp3d>
          </p:spPr>
          <p:txBody>
            <a:bodyPr wrap="none" anchor="ctr"/>
            <a:lstStyle/>
            <a:p>
              <a:endParaRPr lang="en-US" sz="700">
                <a:solidFill>
                  <a:srgbClr val="000000"/>
                </a:solidFill>
              </a:endParaRPr>
            </a:p>
          </p:txBody>
        </p:sp>
      </p:gr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458107" y="4200277"/>
            <a:ext cx="1456764" cy="9073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7" name="Picture 26" descr="Disneyland Sleeping_Beauty's_Castle_2008.jpg"/>
          <p:cNvPicPr>
            <a:picLocks noChangeAspect="1"/>
          </p:cNvPicPr>
          <p:nvPr/>
        </p:nvPicPr>
        <p:blipFill>
          <a:blip r:embed="rId5" cstate="email"/>
          <a:stretch>
            <a:fillRect/>
          </a:stretch>
        </p:blipFill>
        <p:spPr>
          <a:xfrm>
            <a:off x="7528022" y="1663953"/>
            <a:ext cx="1316934" cy="1072821"/>
          </a:xfrm>
          <a:prstGeom prst="rect">
            <a:avLst/>
          </a:prstGeom>
        </p:spPr>
      </p:pic>
      <p:pic>
        <p:nvPicPr>
          <p:cNvPr id="28" name="Picture 27" descr="Lee and grant appomattox www littlemoon com.jpg"/>
          <p:cNvPicPr>
            <a:picLocks noChangeAspect="1"/>
          </p:cNvPicPr>
          <p:nvPr/>
        </p:nvPicPr>
        <p:blipFill>
          <a:blip r:embed="rId6" cstate="email"/>
          <a:stretch>
            <a:fillRect/>
          </a:stretch>
        </p:blipFill>
        <p:spPr>
          <a:xfrm>
            <a:off x="7516346" y="5334000"/>
            <a:ext cx="1340287" cy="969131"/>
          </a:xfrm>
          <a:prstGeom prst="rect">
            <a:avLst/>
          </a:prstGeom>
          <a:scene3d>
            <a:camera prst="orthographicFront"/>
            <a:lightRig rig="threePt" dir="t"/>
          </a:scene3d>
          <a:sp3d>
            <a:bevelT/>
          </a:sp3d>
        </p:spPr>
      </p:pic>
    </p:spTree>
    <p:extLst>
      <p:ext uri="{BB962C8B-B14F-4D97-AF65-F5344CB8AC3E}">
        <p14:creationId xmlns:p14="http://schemas.microsoft.com/office/powerpoint/2010/main" xmlns="" val="3278176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0" name="Rectangle 20"/>
          <p:cNvSpPr>
            <a:spLocks noGrp="1" noChangeArrowheads="1"/>
          </p:cNvSpPr>
          <p:nvPr>
            <p:ph type="title" sz="quarter"/>
          </p:nvPr>
        </p:nvSpPr>
        <p:spPr/>
        <p:txBody>
          <a:bodyPr/>
          <a:lstStyle/>
          <a:p>
            <a:pPr eaLnBrk="1" hangingPunct="1">
              <a:defRPr/>
            </a:pPr>
            <a:r>
              <a:rPr lang="en-US" sz="3600" dirty="0" smtClean="0"/>
              <a:t>Plan and Operate In The Open</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28061" y="1447800"/>
            <a:ext cx="5321705" cy="2819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66" name="Group 65"/>
          <p:cNvGrpSpPr/>
          <p:nvPr/>
        </p:nvGrpSpPr>
        <p:grpSpPr>
          <a:xfrm>
            <a:off x="3475227" y="4564766"/>
            <a:ext cx="2238450" cy="1753297"/>
            <a:chOff x="56157" y="794953"/>
            <a:chExt cx="8935443" cy="5834447"/>
          </a:xfrm>
        </p:grpSpPr>
        <p:sp>
          <p:nvSpPr>
            <p:cNvPr id="67" name="Rectangle 66"/>
            <p:cNvSpPr/>
            <p:nvPr/>
          </p:nvSpPr>
          <p:spPr>
            <a:xfrm>
              <a:off x="381000" y="1371600"/>
              <a:ext cx="8610600" cy="52578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68" name="Group 67"/>
            <p:cNvGrpSpPr/>
            <p:nvPr/>
          </p:nvGrpSpPr>
          <p:grpSpPr>
            <a:xfrm>
              <a:off x="56157" y="794953"/>
              <a:ext cx="8920522" cy="5682047"/>
              <a:chOff x="56157" y="925830"/>
              <a:chExt cx="8920522" cy="5682047"/>
            </a:xfrm>
          </p:grpSpPr>
          <p:pic>
            <p:nvPicPr>
              <p:cNvPr id="69" name="Picture 68"/>
              <p:cNvPicPr>
                <a:picLocks noChangeAspect="1"/>
              </p:cNvPicPr>
              <p:nvPr/>
            </p:nvPicPr>
            <p:blipFill rotWithShape="1">
              <a:blip r:embed="rId4" cstate="print">
                <a:extLst>
                  <a:ext uri="{28A0092B-C50C-407E-A947-70E740481C1C}">
                    <a14:useLocalDpi xmlns:a14="http://schemas.microsoft.com/office/drawing/2010/main" xmlns="" val="0"/>
                  </a:ext>
                </a:extLst>
              </a:blip>
              <a:srcRect t="12613" r="17174" b="8942"/>
              <a:stretch/>
            </p:blipFill>
            <p:spPr>
              <a:xfrm>
                <a:off x="2286000" y="925830"/>
                <a:ext cx="3733800" cy="2499000"/>
              </a:xfrm>
              <a:prstGeom prst="rect">
                <a:avLst/>
              </a:prstGeom>
            </p:spPr>
          </p:pic>
          <p:pic>
            <p:nvPicPr>
              <p:cNvPr id="70" name="Picture 69"/>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676400" y="5200649"/>
                <a:ext cx="980238" cy="1276351"/>
              </a:xfrm>
              <a:prstGeom prst="rect">
                <a:avLst/>
              </a:prstGeom>
            </p:spPr>
          </p:pic>
          <p:pic>
            <p:nvPicPr>
              <p:cNvPr id="71" name="Picture 70"/>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292360" y="5200649"/>
                <a:ext cx="1003040" cy="1230144"/>
              </a:xfrm>
              <a:prstGeom prst="rect">
                <a:avLst/>
              </a:prstGeom>
            </p:spPr>
          </p:pic>
          <p:pic>
            <p:nvPicPr>
              <p:cNvPr id="72" name="Picture 71"/>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140806" y="1066800"/>
                <a:ext cx="2595523" cy="1906548"/>
              </a:xfrm>
              <a:prstGeom prst="rect">
                <a:avLst/>
              </a:prstGeom>
            </p:spPr>
          </p:pic>
          <p:pic>
            <p:nvPicPr>
              <p:cNvPr id="73" name="Picture 72"/>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6063158" y="3004575"/>
                <a:ext cx="1447800" cy="1135699"/>
              </a:xfrm>
              <a:prstGeom prst="rect">
                <a:avLst/>
              </a:prstGeom>
            </p:spPr>
          </p:pic>
          <p:pic>
            <p:nvPicPr>
              <p:cNvPr id="74" name="Picture 73"/>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6019800" y="4114238"/>
                <a:ext cx="1519213" cy="1103198"/>
              </a:xfrm>
              <a:prstGeom prst="rect">
                <a:avLst/>
              </a:prstGeom>
            </p:spPr>
          </p:pic>
          <p:pic>
            <p:nvPicPr>
              <p:cNvPr id="75" name="Picture 74"/>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7562277" y="3080354"/>
                <a:ext cx="1414402" cy="1033883"/>
              </a:xfrm>
              <a:prstGeom prst="rect">
                <a:avLst/>
              </a:prstGeom>
            </p:spPr>
          </p:pic>
          <p:pic>
            <p:nvPicPr>
              <p:cNvPr id="76" name="Picture 75"/>
              <p:cNvPicPr>
                <a:picLocks noChangeAspect="1"/>
              </p:cNvPicPr>
              <p:nvPr/>
            </p:nvPicPr>
            <p:blipFill rotWithShape="1">
              <a:blip r:embed="rId11" cstate="print">
                <a:extLst>
                  <a:ext uri="{28A0092B-C50C-407E-A947-70E740481C1C}">
                    <a14:useLocalDpi xmlns:a14="http://schemas.microsoft.com/office/drawing/2010/main" xmlns="" val="0"/>
                  </a:ext>
                </a:extLst>
              </a:blip>
              <a:srcRect l="2711" t="8884" r="2680" b="10392"/>
              <a:stretch/>
            </p:blipFill>
            <p:spPr>
              <a:xfrm>
                <a:off x="56157" y="1066800"/>
                <a:ext cx="2104228" cy="1421331"/>
              </a:xfrm>
              <a:prstGeom prst="rect">
                <a:avLst/>
              </a:prstGeom>
            </p:spPr>
          </p:pic>
          <p:pic>
            <p:nvPicPr>
              <p:cNvPr id="77" name="Picture 76"/>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88393" y="2175330"/>
                <a:ext cx="1755166" cy="1397095"/>
              </a:xfrm>
              <a:prstGeom prst="rect">
                <a:avLst/>
              </a:prstGeom>
            </p:spPr>
          </p:pic>
          <p:pic>
            <p:nvPicPr>
              <p:cNvPr id="78" name="Picture 77"/>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228600" y="3651268"/>
                <a:ext cx="1051559" cy="1313057"/>
              </a:xfrm>
              <a:prstGeom prst="rect">
                <a:avLst/>
              </a:prstGeom>
            </p:spPr>
          </p:pic>
          <p:pic>
            <p:nvPicPr>
              <p:cNvPr id="79" name="Picture 78"/>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3276600" y="3675040"/>
                <a:ext cx="2190893" cy="2757623"/>
              </a:xfrm>
              <a:prstGeom prst="rect">
                <a:avLst/>
              </a:prstGeom>
            </p:spPr>
          </p:pic>
          <p:pic>
            <p:nvPicPr>
              <p:cNvPr id="80" name="Picture 79"/>
              <p:cNvPicPr>
                <a:picLocks noChangeAspect="1"/>
              </p:cNvPicPr>
              <p:nvPr/>
            </p:nvPicPr>
            <p:blipFill>
              <a:blip r:embed="rId15" cstate="print">
                <a:extLst>
                  <a:ext uri="{28A0092B-C50C-407E-A947-70E740481C1C}">
                    <a14:useLocalDpi xmlns:a14="http://schemas.microsoft.com/office/drawing/2010/main" xmlns="" val="0"/>
                  </a:ext>
                </a:extLst>
              </a:blip>
              <a:stretch>
                <a:fillRect/>
              </a:stretch>
            </p:blipFill>
            <p:spPr>
              <a:xfrm>
                <a:off x="1524000" y="3597296"/>
                <a:ext cx="1309679" cy="1421002"/>
              </a:xfrm>
              <a:prstGeom prst="rect">
                <a:avLst/>
              </a:prstGeom>
            </p:spPr>
          </p:pic>
          <p:pic>
            <p:nvPicPr>
              <p:cNvPr id="81" name="Picture 80"/>
              <p:cNvPicPr>
                <a:picLocks noChangeAspect="1"/>
              </p:cNvPicPr>
              <p:nvPr/>
            </p:nvPicPr>
            <p:blipFill>
              <a:blip r:embed="rId16" cstate="print">
                <a:extLst>
                  <a:ext uri="{28A0092B-C50C-407E-A947-70E740481C1C}">
                    <a14:useLocalDpi xmlns:a14="http://schemas.microsoft.com/office/drawing/2010/main" xmlns="" val="0"/>
                  </a:ext>
                </a:extLst>
              </a:blip>
              <a:stretch>
                <a:fillRect/>
              </a:stretch>
            </p:blipFill>
            <p:spPr>
              <a:xfrm>
                <a:off x="7778052" y="4157352"/>
                <a:ext cx="984948" cy="1351763"/>
              </a:xfrm>
              <a:prstGeom prst="rect">
                <a:avLst/>
              </a:prstGeom>
            </p:spPr>
          </p:pic>
          <p:pic>
            <p:nvPicPr>
              <p:cNvPr id="82" name="Picture 81"/>
              <p:cNvPicPr>
                <a:picLocks noChangeAspect="1"/>
              </p:cNvPicPr>
              <p:nvPr/>
            </p:nvPicPr>
            <p:blipFill>
              <a:blip r:embed="rId17" cstate="print">
                <a:extLst>
                  <a:ext uri="{28A0092B-C50C-407E-A947-70E740481C1C}">
                    <a14:useLocalDpi xmlns:a14="http://schemas.microsoft.com/office/drawing/2010/main" xmlns="" val="0"/>
                  </a:ext>
                </a:extLst>
              </a:blip>
              <a:stretch>
                <a:fillRect/>
              </a:stretch>
            </p:blipFill>
            <p:spPr>
              <a:xfrm>
                <a:off x="6019800" y="5332025"/>
                <a:ext cx="1524000" cy="1008690"/>
              </a:xfrm>
              <a:prstGeom prst="rect">
                <a:avLst/>
              </a:prstGeom>
            </p:spPr>
          </p:pic>
          <p:pic>
            <p:nvPicPr>
              <p:cNvPr id="83" name="Picture 82"/>
              <p:cNvPicPr>
                <a:picLocks noChangeAspect="1"/>
              </p:cNvPicPr>
              <p:nvPr/>
            </p:nvPicPr>
            <p:blipFill>
              <a:blip r:embed="rId18" cstate="print">
                <a:extLst>
                  <a:ext uri="{28A0092B-C50C-407E-A947-70E740481C1C}">
                    <a14:useLocalDpi xmlns:a14="http://schemas.microsoft.com/office/drawing/2010/main" xmlns="" val="0"/>
                  </a:ext>
                </a:extLst>
              </a:blip>
              <a:stretch>
                <a:fillRect/>
              </a:stretch>
            </p:blipFill>
            <p:spPr>
              <a:xfrm>
                <a:off x="7749032" y="5334000"/>
                <a:ext cx="1042987" cy="1273877"/>
              </a:xfrm>
              <a:prstGeom prst="rect">
                <a:avLst/>
              </a:prstGeom>
            </p:spPr>
          </p:pic>
        </p:grpSp>
      </p:grpSp>
    </p:spTree>
    <p:extLst>
      <p:ext uri="{BB962C8B-B14F-4D97-AF65-F5344CB8AC3E}">
        <p14:creationId xmlns:p14="http://schemas.microsoft.com/office/powerpoint/2010/main" xmlns="" val="3876484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0.00504 0.1221 L 0.00504 -0.83257 " pathEditMode="relative" rAng="0" ptsTypes="AA">
                                      <p:cBhvr>
                                        <p:cTn id="6" dur="2000" fill="hold"/>
                                        <p:tgtEl>
                                          <p:spTgt spid="66"/>
                                        </p:tgtEl>
                                        <p:attrNameLst>
                                          <p:attrName>ppt_x</p:attrName>
                                          <p:attrName>ppt_y</p:attrName>
                                        </p:attrNameLst>
                                      </p:cBhvr>
                                      <p:rCtr x="0" y="-47734"/>
                                    </p:animMotion>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email">
            <a:lum bright="70000" contrast="-70000"/>
          </a:blip>
          <a:srcRect/>
          <a:stretch>
            <a:fillRect/>
          </a:stretch>
        </p:blipFill>
        <p:spPr bwMode="auto">
          <a:xfrm>
            <a:off x="179575" y="1507136"/>
            <a:ext cx="8677275" cy="4962525"/>
          </a:xfrm>
          <a:prstGeom prst="rect">
            <a:avLst/>
          </a:prstGeom>
          <a:noFill/>
          <a:ln w="9525">
            <a:noFill/>
            <a:miter lim="800000"/>
            <a:headEnd/>
            <a:tailEnd/>
          </a:ln>
          <a:effectLst/>
        </p:spPr>
      </p:pic>
      <p:sp>
        <p:nvSpPr>
          <p:cNvPr id="4" name="Title 3"/>
          <p:cNvSpPr>
            <a:spLocks noGrp="1"/>
          </p:cNvSpPr>
          <p:nvPr>
            <p:ph type="title"/>
          </p:nvPr>
        </p:nvSpPr>
        <p:spPr/>
        <p:txBody>
          <a:bodyPr/>
          <a:lstStyle/>
          <a:p>
            <a:r>
              <a:rPr sz="6000" smtClean="0"/>
              <a:t>Time</a:t>
            </a:r>
            <a:endParaRPr lang="en-US" sz="6000" dirty="0"/>
          </a:p>
        </p:txBody>
      </p:sp>
      <p:sp>
        <p:nvSpPr>
          <p:cNvPr id="5" name="Content Placeholder 4"/>
          <p:cNvSpPr>
            <a:spLocks noGrp="1"/>
          </p:cNvSpPr>
          <p:nvPr>
            <p:ph idx="1"/>
          </p:nvPr>
        </p:nvSpPr>
        <p:spPr>
          <a:xfrm>
            <a:off x="457200" y="1851413"/>
            <a:ext cx="8430768" cy="4819781"/>
          </a:xfrm>
        </p:spPr>
        <p:txBody>
          <a:bodyPr/>
          <a:lstStyle/>
          <a:p>
            <a:pPr algn="ctr">
              <a:buNone/>
            </a:pPr>
            <a:r>
              <a:rPr lang="en-US" sz="4800" dirty="0" smtClean="0"/>
              <a:t>Time Is The Enemy Of Enterprise</a:t>
            </a:r>
          </a:p>
          <a:p>
            <a:pPr algn="ctr">
              <a:buNone/>
            </a:pPr>
            <a:r>
              <a:rPr lang="en-US" sz="4800" dirty="0" smtClean="0"/>
              <a:t>Success Is Most Likely In The Short Term</a:t>
            </a:r>
          </a:p>
          <a:p>
            <a:pPr algn="ctr">
              <a:buNone/>
            </a:pPr>
            <a:r>
              <a:rPr lang="en-US" sz="4800" dirty="0" smtClean="0"/>
              <a:t>Parallel Operations Are Key To Mastering Time</a:t>
            </a:r>
            <a:endParaRPr lang="en-US" sz="4800" dirty="0"/>
          </a:p>
        </p:txBody>
      </p:sp>
    </p:spTree>
    <p:extLst>
      <p:ext uri="{BB962C8B-B14F-4D97-AF65-F5344CB8AC3E}">
        <p14:creationId xmlns:p14="http://schemas.microsoft.com/office/powerpoint/2010/main" xmlns="" val="14012652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3" cstate="email"/>
          <a:srcRect/>
          <a:stretch>
            <a:fillRect/>
          </a:stretch>
        </p:blipFill>
        <p:spPr bwMode="auto">
          <a:xfrm>
            <a:off x="505610" y="1693714"/>
            <a:ext cx="7702476" cy="4778654"/>
          </a:xfrm>
          <a:prstGeom prst="rect">
            <a:avLst/>
          </a:prstGeom>
          <a:noFill/>
          <a:ln w="9525">
            <a:noFill/>
            <a:miter lim="800000"/>
            <a:headEnd/>
            <a:tailEnd/>
          </a:ln>
          <a:effectLst/>
          <a:scene3d>
            <a:camera prst="orthographicFront"/>
            <a:lightRig rig="threePt" dir="t"/>
          </a:scene3d>
          <a:sp3d>
            <a:bevelT/>
          </a:sp3d>
        </p:spPr>
      </p:pic>
      <p:sp>
        <p:nvSpPr>
          <p:cNvPr id="45059" name="Rectangle 3"/>
          <p:cNvSpPr>
            <a:spLocks noGrp="1" noChangeArrowheads="1"/>
          </p:cNvSpPr>
          <p:nvPr>
            <p:ph type="title"/>
          </p:nvPr>
        </p:nvSpPr>
        <p:spPr>
          <a:xfrm>
            <a:off x="1447800" y="168275"/>
            <a:ext cx="7448550" cy="1069975"/>
          </a:xfrm>
        </p:spPr>
        <p:txBody>
          <a:bodyPr/>
          <a:lstStyle/>
          <a:p>
            <a:r>
              <a:rPr lang="en-US" sz="3600" dirty="0" smtClean="0"/>
              <a:t>Control Time with Parallel Attack</a:t>
            </a:r>
            <a:endParaRPr lang="en-US" sz="3600" dirty="0"/>
          </a:p>
        </p:txBody>
      </p:sp>
      <p:pic>
        <p:nvPicPr>
          <p:cNvPr id="45060" name="Picture 4" descr="IraqRedBoarder"/>
          <p:cNvPicPr>
            <a:picLocks noGrp="1" noChangeAspect="1" noChangeArrowheads="1"/>
          </p:cNvPicPr>
          <p:nvPr>
            <p:ph idx="1"/>
          </p:nvPr>
        </p:nvPicPr>
        <p:blipFill>
          <a:blip r:embed="rId4" cstate="email"/>
          <a:stretch>
            <a:fillRect/>
          </a:stretch>
        </p:blipFill>
        <p:spPr>
          <a:xfrm>
            <a:off x="3016047" y="3152701"/>
            <a:ext cx="2409877" cy="2222500"/>
          </a:xfrm>
          <a:noFill/>
          <a:ln/>
        </p:spPr>
      </p:pic>
      <p:pic>
        <p:nvPicPr>
          <p:cNvPr id="45061" name="Picture 5"/>
          <p:cNvPicPr>
            <a:picLocks noGrp="1" noChangeAspect="1" noChangeArrowheads="1"/>
          </p:cNvPicPr>
          <p:nvPr>
            <p:ph sz="quarter" idx="4294967295"/>
          </p:nvPr>
        </p:nvPicPr>
        <p:blipFill>
          <a:blip r:embed="rId5" cstate="email"/>
          <a:srcRect/>
          <a:stretch>
            <a:fillRect/>
          </a:stretch>
        </p:blipFill>
        <p:spPr>
          <a:xfrm>
            <a:off x="3238052" y="3183740"/>
            <a:ext cx="2114550" cy="2187575"/>
          </a:xfrm>
          <a:noFill/>
          <a:ln/>
        </p:spPr>
      </p:pic>
      <p:pic>
        <p:nvPicPr>
          <p:cNvPr id="45062" name="Picture 6"/>
          <p:cNvPicPr>
            <a:picLocks noGrp="1" noChangeAspect="1" noChangeArrowheads="1"/>
          </p:cNvPicPr>
          <p:nvPr>
            <p:ph sz="quarter" idx="4294967295"/>
          </p:nvPr>
        </p:nvPicPr>
        <p:blipFill>
          <a:blip r:embed="rId6" cstate="email"/>
          <a:srcRect/>
          <a:stretch>
            <a:fillRect/>
          </a:stretch>
        </p:blipFill>
        <p:spPr>
          <a:xfrm>
            <a:off x="3316288" y="1543050"/>
            <a:ext cx="2263775" cy="609600"/>
          </a:xfrm>
          <a:noFill/>
          <a:ln/>
        </p:spPr>
      </p:pic>
      <p:pic>
        <p:nvPicPr>
          <p:cNvPr id="45063" name="Picture 7"/>
          <p:cNvPicPr>
            <a:picLocks noChangeAspect="1" noChangeArrowheads="1"/>
          </p:cNvPicPr>
          <p:nvPr/>
        </p:nvPicPr>
        <p:blipFill>
          <a:blip r:embed="rId7" cstate="email"/>
          <a:srcRect/>
          <a:stretch>
            <a:fillRect/>
          </a:stretch>
        </p:blipFill>
        <p:spPr bwMode="auto">
          <a:xfrm>
            <a:off x="4948238" y="2283185"/>
            <a:ext cx="1263650" cy="788988"/>
          </a:xfrm>
          <a:prstGeom prst="rect">
            <a:avLst/>
          </a:prstGeom>
          <a:noFill/>
          <a:ln w="28575" algn="ctr">
            <a:noFill/>
            <a:miter lim="800000"/>
            <a:headEnd/>
            <a:tailEnd/>
          </a:ln>
          <a:effectLst/>
        </p:spPr>
      </p:pic>
      <p:pic>
        <p:nvPicPr>
          <p:cNvPr id="45064" name="Picture 8"/>
          <p:cNvPicPr>
            <a:picLocks noChangeAspect="1" noChangeArrowheads="1"/>
          </p:cNvPicPr>
          <p:nvPr/>
        </p:nvPicPr>
        <p:blipFill>
          <a:blip r:embed="rId8" cstate="email"/>
          <a:srcRect/>
          <a:stretch>
            <a:fillRect/>
          </a:stretch>
        </p:blipFill>
        <p:spPr bwMode="auto">
          <a:xfrm>
            <a:off x="3563938" y="6858000"/>
            <a:ext cx="2016125" cy="1209675"/>
          </a:xfrm>
          <a:prstGeom prst="rect">
            <a:avLst/>
          </a:prstGeom>
          <a:noFill/>
          <a:ln w="28575" algn="ctr">
            <a:noFill/>
            <a:miter lim="800000"/>
            <a:headEnd/>
            <a:tailEnd/>
          </a:ln>
          <a:effectLst/>
        </p:spPr>
      </p:pic>
      <p:pic>
        <p:nvPicPr>
          <p:cNvPr id="45065" name="Picture 9"/>
          <p:cNvPicPr>
            <a:picLocks noChangeAspect="1" noChangeArrowheads="1"/>
          </p:cNvPicPr>
          <p:nvPr/>
        </p:nvPicPr>
        <p:blipFill>
          <a:blip r:embed="rId8" cstate="email"/>
          <a:srcRect/>
          <a:stretch>
            <a:fillRect/>
          </a:stretch>
        </p:blipFill>
        <p:spPr bwMode="auto">
          <a:xfrm rot="6482431">
            <a:off x="1424997" y="2824164"/>
            <a:ext cx="2016125" cy="1209675"/>
          </a:xfrm>
          <a:prstGeom prst="rect">
            <a:avLst/>
          </a:prstGeom>
          <a:noFill/>
          <a:ln w="28575" algn="ctr">
            <a:noFill/>
            <a:miter lim="800000"/>
            <a:headEnd/>
            <a:tailEnd/>
          </a:ln>
          <a:effectLst/>
        </p:spPr>
      </p:pic>
      <p:pic>
        <p:nvPicPr>
          <p:cNvPr id="45066" name="Picture 10"/>
          <p:cNvPicPr>
            <a:picLocks noChangeAspect="1" noChangeArrowheads="1"/>
          </p:cNvPicPr>
          <p:nvPr/>
        </p:nvPicPr>
        <p:blipFill>
          <a:blip r:embed="rId8" cstate="email"/>
          <a:srcRect/>
          <a:stretch>
            <a:fillRect/>
          </a:stretch>
        </p:blipFill>
        <p:spPr bwMode="auto">
          <a:xfrm rot="16200000">
            <a:off x="4621213" y="3259498"/>
            <a:ext cx="2016125" cy="1209675"/>
          </a:xfrm>
          <a:prstGeom prst="rect">
            <a:avLst/>
          </a:prstGeom>
          <a:noFill/>
          <a:ln w="28575" algn="ctr">
            <a:noFill/>
            <a:miter lim="800000"/>
            <a:headEnd/>
            <a:tailEnd/>
          </a:ln>
          <a:effectLst/>
        </p:spPr>
      </p:pic>
      <p:sp>
        <p:nvSpPr>
          <p:cNvPr id="45067" name="Text Box 11"/>
          <p:cNvSpPr txBox="1">
            <a:spLocks noChangeArrowheads="1"/>
          </p:cNvSpPr>
          <p:nvPr/>
        </p:nvSpPr>
        <p:spPr bwMode="auto">
          <a:xfrm>
            <a:off x="2895600" y="6226175"/>
            <a:ext cx="2933700" cy="366713"/>
          </a:xfrm>
          <a:prstGeom prst="rect">
            <a:avLst/>
          </a:prstGeom>
          <a:gradFill rotWithShape="1">
            <a:gsLst>
              <a:gs pos="0">
                <a:srgbClr val="FF0000">
                  <a:alpha val="33000"/>
                </a:srgbClr>
              </a:gs>
              <a:gs pos="100000">
                <a:srgbClr val="FF0000">
                  <a:alpha val="32001"/>
                </a:srgbClr>
              </a:gs>
            </a:gsLst>
            <a:lin ang="0" scaled="1"/>
          </a:gradFill>
          <a:ln w="28575" algn="ctr">
            <a:noFill/>
            <a:miter lim="800000"/>
            <a:headEnd/>
            <a:tailEnd/>
          </a:ln>
          <a:effectLst/>
          <a:scene3d>
            <a:camera prst="orthographicFront"/>
            <a:lightRig rig="threePt" dir="t"/>
          </a:scene3d>
          <a:sp3d>
            <a:bevelT/>
          </a:sp3d>
        </p:spPr>
        <p:txBody>
          <a:bodyPr>
            <a:spAutoFit/>
          </a:bodyPr>
          <a:lstStyle/>
          <a:p>
            <a:pPr algn="ctr">
              <a:spcBef>
                <a:spcPct val="50000"/>
              </a:spcBef>
            </a:pPr>
            <a:r>
              <a:rPr lang="en-US" b="1" dirty="0">
                <a:solidFill>
                  <a:srgbClr val="FFFFFF"/>
                </a:solidFill>
                <a:effectLst>
                  <a:outerShdw blurRad="38100" dist="38100" dir="2700000" algn="tl">
                    <a:srgbClr val="000000">
                      <a:alpha val="43137"/>
                    </a:srgbClr>
                  </a:outerShdw>
                </a:effectLst>
              </a:rPr>
              <a:t>Parallel Attack Results</a:t>
            </a:r>
          </a:p>
        </p:txBody>
      </p:sp>
      <p:sp>
        <p:nvSpPr>
          <p:cNvPr id="45068" name="Text Box 12"/>
          <p:cNvSpPr txBox="1">
            <a:spLocks noChangeArrowheads="1"/>
          </p:cNvSpPr>
          <p:nvPr/>
        </p:nvSpPr>
        <p:spPr bwMode="auto">
          <a:xfrm>
            <a:off x="1725613" y="4386244"/>
            <a:ext cx="5284787" cy="1785104"/>
          </a:xfrm>
          <a:prstGeom prst="rect">
            <a:avLst/>
          </a:prstGeom>
          <a:solidFill>
            <a:srgbClr val="FFFF00"/>
          </a:solidFill>
          <a:ln w="28575" algn="ctr">
            <a:noFill/>
            <a:miter lim="800000"/>
            <a:headEnd/>
            <a:tailEnd/>
          </a:ln>
          <a:effectLst/>
          <a:scene3d>
            <a:camera prst="orthographicFront"/>
            <a:lightRig rig="threePt" dir="t"/>
          </a:scene3d>
          <a:sp3d>
            <a:bevelT/>
          </a:sp3d>
        </p:spPr>
        <p:txBody>
          <a:bodyPr>
            <a:spAutoFit/>
          </a:bodyPr>
          <a:lstStyle/>
          <a:p>
            <a:pPr algn="ctr">
              <a:spcBef>
                <a:spcPct val="50000"/>
              </a:spcBef>
            </a:pPr>
            <a:r>
              <a:rPr lang="en-US" sz="2000" dirty="0">
                <a:solidFill>
                  <a:srgbClr val="002060"/>
                </a:solidFill>
                <a:effectLst>
                  <a:outerShdw blurRad="38100" dist="38100" dir="2700000" algn="tl">
                    <a:srgbClr val="000000">
                      <a:alpha val="43137"/>
                    </a:srgbClr>
                  </a:outerShdw>
                </a:effectLst>
              </a:rPr>
              <a:t>Results </a:t>
            </a:r>
            <a:r>
              <a:rPr lang="en-US" sz="2000" dirty="0" smtClean="0">
                <a:solidFill>
                  <a:srgbClr val="002060"/>
                </a:solidFill>
                <a:effectLst>
                  <a:outerShdw blurRad="38100" dist="38100" dir="2700000" algn="tl">
                    <a:srgbClr val="000000">
                      <a:alpha val="43137"/>
                    </a:srgbClr>
                  </a:outerShdw>
                </a:effectLst>
              </a:rPr>
              <a:t>in </a:t>
            </a:r>
            <a:r>
              <a:rPr lang="en-US" sz="2000" dirty="0">
                <a:solidFill>
                  <a:srgbClr val="002060"/>
                </a:solidFill>
                <a:effectLst>
                  <a:outerShdw blurRad="38100" dist="38100" dir="2700000" algn="tl">
                    <a:srgbClr val="000000">
                      <a:alpha val="43137"/>
                    </a:srgbClr>
                  </a:outerShdw>
                </a:effectLst>
              </a:rPr>
              <a:t>Days—Not </a:t>
            </a:r>
            <a:r>
              <a:rPr lang="en-US" sz="2000" dirty="0" smtClean="0">
                <a:solidFill>
                  <a:srgbClr val="002060"/>
                </a:solidFill>
                <a:effectLst>
                  <a:outerShdw blurRad="38100" dist="38100" dir="2700000" algn="tl">
                    <a:srgbClr val="000000">
                      <a:alpha val="43137"/>
                    </a:srgbClr>
                  </a:outerShdw>
                </a:effectLst>
              </a:rPr>
              <a:t>months </a:t>
            </a:r>
            <a:r>
              <a:rPr lang="en-US" sz="2000" dirty="0">
                <a:solidFill>
                  <a:srgbClr val="002060"/>
                </a:solidFill>
                <a:effectLst>
                  <a:outerShdw blurRad="38100" dist="38100" dir="2700000" algn="tl">
                    <a:srgbClr val="000000">
                      <a:alpha val="43137"/>
                    </a:srgbClr>
                  </a:outerShdw>
                </a:effectLst>
              </a:rPr>
              <a:t>or </a:t>
            </a:r>
            <a:r>
              <a:rPr lang="en-US" sz="2000" dirty="0" smtClean="0">
                <a:solidFill>
                  <a:srgbClr val="002060"/>
                </a:solidFill>
                <a:effectLst>
                  <a:outerShdw blurRad="38100" dist="38100" dir="2700000" algn="tl">
                    <a:srgbClr val="000000">
                      <a:alpha val="43137"/>
                    </a:srgbClr>
                  </a:outerShdw>
                </a:effectLst>
              </a:rPr>
              <a:t>years</a:t>
            </a:r>
            <a:r>
              <a:rPr lang="en-US" sz="2000" dirty="0">
                <a:solidFill>
                  <a:srgbClr val="002060"/>
                </a:solidFill>
                <a:effectLst>
                  <a:outerShdw blurRad="38100" dist="38100" dir="2700000" algn="tl">
                    <a:srgbClr val="000000">
                      <a:alpha val="43137"/>
                    </a:srgbClr>
                  </a:outerShdw>
                </a:effectLst>
              </a:rPr>
              <a:t/>
            </a:r>
            <a:br>
              <a:rPr lang="en-US" sz="2000" dirty="0">
                <a:solidFill>
                  <a:srgbClr val="002060"/>
                </a:solidFill>
                <a:effectLst>
                  <a:outerShdw blurRad="38100" dist="38100" dir="2700000" algn="tl">
                    <a:srgbClr val="000000">
                      <a:alpha val="43137"/>
                    </a:srgbClr>
                  </a:outerShdw>
                </a:effectLst>
              </a:rPr>
            </a:br>
            <a:r>
              <a:rPr lang="en-US" sz="2000" dirty="0">
                <a:solidFill>
                  <a:srgbClr val="002060"/>
                </a:solidFill>
                <a:effectLst>
                  <a:outerShdw blurRad="38100" dist="38100" dir="2700000" algn="tl">
                    <a:srgbClr val="000000">
                      <a:alpha val="43137"/>
                    </a:srgbClr>
                  </a:outerShdw>
                </a:effectLst>
              </a:rPr>
              <a:t>Low </a:t>
            </a:r>
            <a:r>
              <a:rPr lang="en-US" sz="2000" dirty="0" smtClean="0">
                <a:solidFill>
                  <a:srgbClr val="002060"/>
                </a:solidFill>
                <a:effectLst>
                  <a:outerShdw blurRad="38100" dist="38100" dir="2700000" algn="tl">
                    <a:srgbClr val="000000">
                      <a:alpha val="43137"/>
                    </a:srgbClr>
                  </a:outerShdw>
                </a:effectLst>
              </a:rPr>
              <a:t>cost </a:t>
            </a:r>
            <a:r>
              <a:rPr lang="en-US" sz="2000" dirty="0">
                <a:solidFill>
                  <a:srgbClr val="002060"/>
                </a:solidFill>
                <a:effectLst>
                  <a:outerShdw blurRad="38100" dist="38100" dir="2700000" algn="tl">
                    <a:srgbClr val="000000">
                      <a:alpha val="43137"/>
                    </a:srgbClr>
                  </a:outerShdw>
                </a:effectLst>
              </a:rPr>
              <a:t>in </a:t>
            </a:r>
            <a:r>
              <a:rPr lang="en-US" sz="2000" dirty="0" smtClean="0">
                <a:solidFill>
                  <a:srgbClr val="002060"/>
                </a:solidFill>
                <a:effectLst>
                  <a:outerShdw blurRad="38100" dist="38100" dir="2700000" algn="tl">
                    <a:srgbClr val="000000">
                      <a:alpha val="43137"/>
                    </a:srgbClr>
                  </a:outerShdw>
                </a:effectLst>
              </a:rPr>
              <a:t>blood </a:t>
            </a:r>
            <a:r>
              <a:rPr lang="en-US" sz="2000" dirty="0">
                <a:solidFill>
                  <a:srgbClr val="002060"/>
                </a:solidFill>
                <a:effectLst>
                  <a:outerShdw blurRad="38100" dist="38100" dir="2700000" algn="tl">
                    <a:srgbClr val="000000">
                      <a:alpha val="43137"/>
                    </a:srgbClr>
                  </a:outerShdw>
                </a:effectLst>
              </a:rPr>
              <a:t>and </a:t>
            </a:r>
            <a:r>
              <a:rPr lang="en-US" sz="2000" dirty="0" smtClean="0">
                <a:solidFill>
                  <a:srgbClr val="002060"/>
                </a:solidFill>
                <a:effectLst>
                  <a:outerShdw blurRad="38100" dist="38100" dir="2700000" algn="tl">
                    <a:srgbClr val="000000">
                      <a:alpha val="43137"/>
                    </a:srgbClr>
                  </a:outerShdw>
                </a:effectLst>
              </a:rPr>
              <a:t>treasure</a:t>
            </a:r>
            <a:r>
              <a:rPr lang="en-US" sz="2000" dirty="0">
                <a:solidFill>
                  <a:srgbClr val="002060"/>
                </a:solidFill>
                <a:effectLst>
                  <a:outerShdw blurRad="38100" dist="38100" dir="2700000" algn="tl">
                    <a:srgbClr val="000000">
                      <a:alpha val="43137"/>
                    </a:srgbClr>
                  </a:outerShdw>
                </a:effectLst>
              </a:rPr>
              <a:t/>
            </a:r>
            <a:br>
              <a:rPr lang="en-US" sz="2000" dirty="0">
                <a:solidFill>
                  <a:srgbClr val="002060"/>
                </a:solidFill>
                <a:effectLst>
                  <a:outerShdw blurRad="38100" dist="38100" dir="2700000" algn="tl">
                    <a:srgbClr val="000000">
                      <a:alpha val="43137"/>
                    </a:srgbClr>
                  </a:outerShdw>
                </a:effectLst>
              </a:rPr>
            </a:br>
            <a:r>
              <a:rPr lang="en-US" sz="2000" dirty="0">
                <a:solidFill>
                  <a:srgbClr val="002060"/>
                </a:solidFill>
                <a:effectLst>
                  <a:outerShdw blurRad="38100" dist="38100" dir="2700000" algn="tl">
                    <a:srgbClr val="000000">
                      <a:alpha val="43137"/>
                    </a:srgbClr>
                  </a:outerShdw>
                </a:effectLst>
              </a:rPr>
              <a:t>System </a:t>
            </a:r>
            <a:r>
              <a:rPr lang="en-US" sz="2000" dirty="0" smtClean="0">
                <a:solidFill>
                  <a:srgbClr val="002060"/>
                </a:solidFill>
                <a:effectLst>
                  <a:outerShdw blurRad="38100" dist="38100" dir="2700000" algn="tl">
                    <a:srgbClr val="000000">
                      <a:alpha val="43137"/>
                    </a:srgbClr>
                  </a:outerShdw>
                </a:effectLst>
              </a:rPr>
              <a:t>elastic limits broken</a:t>
            </a:r>
            <a:r>
              <a:rPr lang="en-US" sz="2000" dirty="0">
                <a:solidFill>
                  <a:srgbClr val="002060"/>
                </a:solidFill>
                <a:effectLst>
                  <a:outerShdw blurRad="38100" dist="38100" dir="2700000" algn="tl">
                    <a:srgbClr val="000000">
                      <a:alpha val="43137"/>
                    </a:srgbClr>
                  </a:outerShdw>
                </a:effectLst>
              </a:rPr>
              <a:t/>
            </a:r>
            <a:br>
              <a:rPr lang="en-US" sz="2000" dirty="0">
                <a:solidFill>
                  <a:srgbClr val="002060"/>
                </a:solidFill>
                <a:effectLst>
                  <a:outerShdw blurRad="38100" dist="38100" dir="2700000" algn="tl">
                    <a:srgbClr val="000000">
                      <a:alpha val="43137"/>
                    </a:srgbClr>
                  </a:outerShdw>
                </a:effectLst>
              </a:rPr>
            </a:br>
            <a:r>
              <a:rPr lang="en-US" sz="2000" dirty="0">
                <a:solidFill>
                  <a:srgbClr val="002060"/>
                </a:solidFill>
                <a:effectLst>
                  <a:outerShdw blurRad="38100" dist="38100" dir="2700000" algn="tl">
                    <a:srgbClr val="000000">
                      <a:alpha val="43137"/>
                    </a:srgbClr>
                  </a:outerShdw>
                </a:effectLst>
              </a:rPr>
              <a:t>No Competent System </a:t>
            </a:r>
            <a:r>
              <a:rPr lang="en-US" sz="2000" dirty="0" smtClean="0">
                <a:solidFill>
                  <a:srgbClr val="002060"/>
                </a:solidFill>
                <a:effectLst>
                  <a:outerShdw blurRad="38100" dist="38100" dir="2700000" algn="tl">
                    <a:srgbClr val="000000">
                      <a:alpha val="43137"/>
                    </a:srgbClr>
                  </a:outerShdw>
                </a:effectLst>
              </a:rPr>
              <a:t>Response</a:t>
            </a:r>
          </a:p>
          <a:p>
            <a:pPr algn="ctr">
              <a:spcBef>
                <a:spcPct val="50000"/>
              </a:spcBef>
            </a:pPr>
            <a:r>
              <a:rPr lang="en-US" sz="2000" b="1" dirty="0" smtClean="0">
                <a:solidFill>
                  <a:srgbClr val="002060"/>
                </a:solidFill>
                <a:effectLst>
                  <a:outerShdw blurRad="38100" dist="38100" dir="2700000" algn="tl">
                    <a:srgbClr val="000000">
                      <a:alpha val="43137"/>
                    </a:srgbClr>
                  </a:outerShdw>
                </a:effectLst>
              </a:rPr>
              <a:t>Parallel Effects Achieved</a:t>
            </a:r>
            <a:endParaRPr lang="en-US" sz="2000" b="1"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171565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18559 0.03445 L -1.10468 0.01549 " pathEditMode="relative" rAng="0" ptsTypes="AA">
                                      <p:cBhvr>
                                        <p:cTn id="6" dur="2000" fill="hold"/>
                                        <p:tgtEl>
                                          <p:spTgt spid="45062"/>
                                        </p:tgtEl>
                                        <p:attrNameLst>
                                          <p:attrName>ppt_x</p:attrName>
                                          <p:attrName>ppt_y</p:attrName>
                                        </p:attrNameLst>
                                      </p:cBhvr>
                                      <p:rCtr x="-46000" y="-900"/>
                                    </p:animMotion>
                                  </p:childTnLst>
                                  <p:subTnLst>
                                    <p:set>
                                      <p:cBhvr override="childStyle">
                                        <p:cTn dur="1" fill="hold" display="0" masterRel="sameClick" afterEffect="1">
                                          <p:stCondLst>
                                            <p:cond evt="end" delay="0">
                                              <p:tn val="5"/>
                                            </p:cond>
                                          </p:stCondLst>
                                        </p:cTn>
                                        <p:tgtEl>
                                          <p:spTgt spid="45062"/>
                                        </p:tgtEl>
                                        <p:attrNameLst>
                                          <p:attrName>style.visibility</p:attrName>
                                        </p:attrNameLst>
                                      </p:cBhvr>
                                      <p:to>
                                        <p:strVal val="hidden"/>
                                      </p:to>
                                    </p:set>
                                  </p:subTnLst>
                                </p:cTn>
                              </p:par>
                              <p:par>
                                <p:cTn id="7" presetID="0" presetClass="path" presetSubtype="0" accel="50000" decel="50000" fill="hold" nodeType="withEffect">
                                  <p:stCondLst>
                                    <p:cond delay="0"/>
                                  </p:stCondLst>
                                  <p:childTnLst>
                                    <p:animMotion origin="layout" path="M -0.06979 0.00116 L -0.62709 0.2444 " pathEditMode="relative" rAng="0" ptsTypes="AA">
                                      <p:cBhvr>
                                        <p:cTn id="8" dur="2000" fill="hold"/>
                                        <p:tgtEl>
                                          <p:spTgt spid="45063"/>
                                        </p:tgtEl>
                                        <p:attrNameLst>
                                          <p:attrName>ppt_x</p:attrName>
                                          <p:attrName>ppt_y</p:attrName>
                                        </p:attrNameLst>
                                      </p:cBhvr>
                                      <p:rCtr x="-27900" y="12200"/>
                                    </p:animMotion>
                                  </p:childTnLst>
                                  <p:subTnLst>
                                    <p:set>
                                      <p:cBhvr override="childStyle">
                                        <p:cTn dur="1" fill="hold" display="0" masterRel="sameClick" afterEffect="1">
                                          <p:stCondLst>
                                            <p:cond evt="end" delay="0">
                                              <p:tn val="7"/>
                                            </p:cond>
                                          </p:stCondLst>
                                        </p:cTn>
                                        <p:tgtEl>
                                          <p:spTgt spid="45063"/>
                                        </p:tgtEl>
                                        <p:attrNameLst>
                                          <p:attrName>style.visibility</p:attrName>
                                        </p:attrNameLst>
                                      </p:cBhvr>
                                      <p:to>
                                        <p:strVal val="hidden"/>
                                      </p:to>
                                    </p:set>
                                  </p:subTnLst>
                                </p:cTn>
                              </p:par>
                              <p:par>
                                <p:cTn id="9" presetID="0" presetClass="path" presetSubtype="0" accel="50000" decel="50000" fill="hold" nodeType="withEffect">
                                  <p:stCondLst>
                                    <p:cond delay="0"/>
                                  </p:stCondLst>
                                  <p:childTnLst>
                                    <p:animMotion origin="layout" path="M -1.11111E-6 2.07263E-6 L -0.63958 0.0798 " pathEditMode="relative" rAng="0" ptsTypes="AA">
                                      <p:cBhvr>
                                        <p:cTn id="10" dur="2000" fill="hold"/>
                                        <p:tgtEl>
                                          <p:spTgt spid="45066"/>
                                        </p:tgtEl>
                                        <p:attrNameLst>
                                          <p:attrName>ppt_x</p:attrName>
                                          <p:attrName>ppt_y</p:attrName>
                                        </p:attrNameLst>
                                      </p:cBhvr>
                                      <p:rCtr x="-32000" y="4000"/>
                                    </p:animMotion>
                                  </p:childTnLst>
                                  <p:subTnLst>
                                    <p:set>
                                      <p:cBhvr override="childStyle">
                                        <p:cTn dur="1" fill="hold" display="0" masterRel="sameClick" afterEffect="1">
                                          <p:stCondLst>
                                            <p:cond evt="end" delay="0">
                                              <p:tn val="9"/>
                                            </p:cond>
                                          </p:stCondLst>
                                        </p:cTn>
                                        <p:tgtEl>
                                          <p:spTgt spid="45066"/>
                                        </p:tgtEl>
                                        <p:attrNameLst>
                                          <p:attrName>style.visibility</p:attrName>
                                        </p:attrNameLst>
                                      </p:cBhvr>
                                      <p:to>
                                        <p:strVal val="hidden"/>
                                      </p:to>
                                    </p:set>
                                  </p:subTnLst>
                                </p:cTn>
                              </p:par>
                              <p:par>
                                <p:cTn id="11" presetID="0" presetClass="path" presetSubtype="0" accel="50000" decel="50000" fill="hold" nodeType="withEffect">
                                  <p:stCondLst>
                                    <p:cond delay="0"/>
                                  </p:stCondLst>
                                  <p:childTnLst>
                                    <p:animMotion origin="layout" path="M -4.16667E-6 -1.96532E-6 L 0.48108 0.07977 " pathEditMode="relative" rAng="0" ptsTypes="AA">
                                      <p:cBhvr>
                                        <p:cTn id="12" dur="2000" fill="hold"/>
                                        <p:tgtEl>
                                          <p:spTgt spid="45065"/>
                                        </p:tgtEl>
                                        <p:attrNameLst>
                                          <p:attrName>ppt_x</p:attrName>
                                          <p:attrName>ppt_y</p:attrName>
                                        </p:attrNameLst>
                                      </p:cBhvr>
                                      <p:rCtr x="24000" y="4000"/>
                                    </p:animMotion>
                                  </p:childTnLst>
                                  <p:subTnLst>
                                    <p:set>
                                      <p:cBhvr override="childStyle">
                                        <p:cTn dur="1" fill="hold" display="0" masterRel="sameClick" afterEffect="1">
                                          <p:stCondLst>
                                            <p:cond evt="end" delay="0">
                                              <p:tn val="11"/>
                                            </p:cond>
                                          </p:stCondLst>
                                        </p:cTn>
                                        <p:tgtEl>
                                          <p:spTgt spid="45065"/>
                                        </p:tgtEl>
                                        <p:attrNameLst>
                                          <p:attrName>style.visibility</p:attrName>
                                        </p:attrNameLst>
                                      </p:cBhvr>
                                      <p:to>
                                        <p:strVal val="hidden"/>
                                      </p:to>
                                    </p:set>
                                  </p:subTnLst>
                                </p:cTn>
                              </p:par>
                              <p:par>
                                <p:cTn id="13" presetID="0" presetClass="path" presetSubtype="0" accel="50000" decel="50000" fill="hold" nodeType="withEffect">
                                  <p:stCondLst>
                                    <p:cond delay="0"/>
                                  </p:stCondLst>
                                  <p:childTnLst>
                                    <p:animMotion origin="layout" path="M 0.0 3.58382E-6 L -0.05729 -0.50521 " pathEditMode="relative" rAng="0" ptsTypes="AA">
                                      <p:cBhvr>
                                        <p:cTn id="14" dur="2000" fill="hold"/>
                                        <p:tgtEl>
                                          <p:spTgt spid="45064"/>
                                        </p:tgtEl>
                                        <p:attrNameLst>
                                          <p:attrName>ppt_x</p:attrName>
                                          <p:attrName>ppt_y</p:attrName>
                                        </p:attrNameLst>
                                      </p:cBhvr>
                                      <p:rCtr x="-2900" y="-25300"/>
                                    </p:animMotion>
                                  </p:childTnLst>
                                  <p:subTnLst>
                                    <p:set>
                                      <p:cBhvr override="childStyle">
                                        <p:cTn dur="1" fill="hold" display="0" masterRel="sameClick" afterEffect="1">
                                          <p:stCondLst>
                                            <p:cond evt="end" delay="0">
                                              <p:tn val="13"/>
                                            </p:cond>
                                          </p:stCondLst>
                                        </p:cTn>
                                        <p:tgtEl>
                                          <p:spTgt spid="45064"/>
                                        </p:tgtEl>
                                        <p:attrNameLst>
                                          <p:attrName>style.visibility</p:attrName>
                                        </p:attrNameLst>
                                      </p:cBhvr>
                                      <p:to>
                                        <p:strVal val="hidden"/>
                                      </p:to>
                                    </p:set>
                                  </p:sub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45061"/>
                                        </p:tgtEl>
                                        <p:attrNameLst>
                                          <p:attrName>style.visibility</p:attrName>
                                        </p:attrNameLst>
                                      </p:cBhvr>
                                      <p:to>
                                        <p:strVal val="visible"/>
                                      </p:to>
                                    </p:set>
                                  </p:childTnLst>
                                </p:cTn>
                              </p:par>
                              <p:par>
                                <p:cTn id="18" presetID="6" presetClass="emph" presetSubtype="0" fill="hold" nodeType="withEffect">
                                  <p:stCondLst>
                                    <p:cond delay="0"/>
                                  </p:stCondLst>
                                  <p:childTnLst>
                                    <p:animScale>
                                      <p:cBhvr>
                                        <p:cTn id="19" dur="500" fill="hold"/>
                                        <p:tgtEl>
                                          <p:spTgt spid="45061"/>
                                        </p:tgtEl>
                                      </p:cBhvr>
                                      <p:by x="150000" y="150000"/>
                                    </p:animScale>
                                  </p:childTnLst>
                                  <p:subTnLst>
                                    <p:set>
                                      <p:cBhvr override="childStyle">
                                        <p:cTn dur="1" fill="hold" display="0" masterRel="sameClick" afterEffect="1">
                                          <p:stCondLst>
                                            <p:cond evt="end" delay="0">
                                              <p:tn val="18"/>
                                            </p:cond>
                                          </p:stCondLst>
                                        </p:cTn>
                                        <p:tgtEl>
                                          <p:spTgt spid="45061"/>
                                        </p:tgtEl>
                                        <p:attrNameLst>
                                          <p:attrName>style.visibility</p:attrName>
                                        </p:attrNameLst>
                                      </p:cBhvr>
                                      <p:to>
                                        <p:strVal val="hidden"/>
                                      </p:to>
                                    </p:set>
                                  </p:subTnLst>
                                </p:cTn>
                              </p:par>
                            </p:childTnLst>
                          </p:cTn>
                        </p:par>
                        <p:par>
                          <p:cTn id="20" fill="hold">
                            <p:stCondLst>
                              <p:cond delay="2500"/>
                            </p:stCondLst>
                            <p:childTnLst>
                              <p:par>
                                <p:cTn id="21" presetID="6" presetClass="emph" presetSubtype="0" fill="hold" nodeType="afterEffect">
                                  <p:stCondLst>
                                    <p:cond delay="0"/>
                                  </p:stCondLst>
                                  <p:childTnLst>
                                    <p:animScale>
                                      <p:cBhvr>
                                        <p:cTn id="22" dur="2000" fill="hold"/>
                                        <p:tgtEl>
                                          <p:spTgt spid="45060"/>
                                        </p:tgtEl>
                                      </p:cBhvr>
                                      <p:by x="25000" y="25000"/>
                                    </p:animScale>
                                  </p:childTnLst>
                                </p:cTn>
                              </p:par>
                            </p:childTnLst>
                          </p:cTn>
                        </p:par>
                        <p:par>
                          <p:cTn id="23" fill="hold">
                            <p:stCondLst>
                              <p:cond delay="4500"/>
                            </p:stCondLst>
                            <p:childTnLst>
                              <p:par>
                                <p:cTn id="24" presetID="2" presetClass="entr" presetSubtype="4" fill="hold" grpId="0" nodeType="afterEffect">
                                  <p:stCondLst>
                                    <p:cond delay="0"/>
                                  </p:stCondLst>
                                  <p:childTnLst>
                                    <p:set>
                                      <p:cBhvr>
                                        <p:cTn id="25" dur="1" fill="hold">
                                          <p:stCondLst>
                                            <p:cond delay="0"/>
                                          </p:stCondLst>
                                        </p:cTn>
                                        <p:tgtEl>
                                          <p:spTgt spid="45067"/>
                                        </p:tgtEl>
                                        <p:attrNameLst>
                                          <p:attrName>style.visibility</p:attrName>
                                        </p:attrNameLst>
                                      </p:cBhvr>
                                      <p:to>
                                        <p:strVal val="visible"/>
                                      </p:to>
                                    </p:set>
                                    <p:anim calcmode="lin" valueType="num">
                                      <p:cBhvr additive="base">
                                        <p:cTn id="26" dur="500" fill="hold"/>
                                        <p:tgtEl>
                                          <p:spTgt spid="45067"/>
                                        </p:tgtEl>
                                        <p:attrNameLst>
                                          <p:attrName>ppt_x</p:attrName>
                                        </p:attrNameLst>
                                      </p:cBhvr>
                                      <p:tavLst>
                                        <p:tav tm="0">
                                          <p:val>
                                            <p:strVal val="#ppt_x"/>
                                          </p:val>
                                        </p:tav>
                                        <p:tav tm="100000">
                                          <p:val>
                                            <p:strVal val="#ppt_x"/>
                                          </p:val>
                                        </p:tav>
                                      </p:tavLst>
                                    </p:anim>
                                    <p:anim calcmode="lin" valueType="num">
                                      <p:cBhvr additive="base">
                                        <p:cTn id="27" dur="500" fill="hold"/>
                                        <p:tgtEl>
                                          <p:spTgt spid="45067"/>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45068"/>
                                        </p:tgtEl>
                                        <p:attrNameLst>
                                          <p:attrName>style.visibility</p:attrName>
                                        </p:attrNameLst>
                                      </p:cBhvr>
                                      <p:to>
                                        <p:strVal val="visible"/>
                                      </p:to>
                                    </p:set>
                                    <p:anim calcmode="lin" valueType="num">
                                      <p:cBhvr additive="base">
                                        <p:cTn id="32" dur="500" fill="hold"/>
                                        <p:tgtEl>
                                          <p:spTgt spid="45068"/>
                                        </p:tgtEl>
                                        <p:attrNameLst>
                                          <p:attrName>ppt_x</p:attrName>
                                        </p:attrNameLst>
                                      </p:cBhvr>
                                      <p:tavLst>
                                        <p:tav tm="0">
                                          <p:val>
                                            <p:strVal val="#ppt_x"/>
                                          </p:val>
                                        </p:tav>
                                        <p:tav tm="100000">
                                          <p:val>
                                            <p:strVal val="#ppt_x"/>
                                          </p:val>
                                        </p:tav>
                                      </p:tavLst>
                                    </p:anim>
                                    <p:anim calcmode="lin" valueType="num">
                                      <p:cBhvr additive="base">
                                        <p:cTn id="33" dur="500" fill="hold"/>
                                        <p:tgtEl>
                                          <p:spTgt spid="450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7" grpId="0" animBg="1"/>
      <p:bldP spid="4506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01613"/>
            <a:ext cx="7453313" cy="1143000"/>
          </a:xfrm>
        </p:spPr>
        <p:txBody>
          <a:bodyPr>
            <a:noAutofit/>
          </a:bodyPr>
          <a:lstStyle/>
          <a:p>
            <a:r>
              <a:rPr lang="en-US" sz="2800" dirty="0" smtClean="0"/>
              <a:t>Chile Strategy Background</a:t>
            </a:r>
            <a:br>
              <a:rPr lang="en-US" sz="2800" dirty="0" smtClean="0"/>
            </a:br>
            <a:r>
              <a:rPr lang="en-US" sz="2800" dirty="0" smtClean="0"/>
              <a:t>The National Security Environment</a:t>
            </a:r>
            <a:endParaRPr lang="en-US" sz="2800" dirty="0"/>
          </a:p>
        </p:txBody>
      </p:sp>
      <p:sp>
        <p:nvSpPr>
          <p:cNvPr id="3" name="Content Placeholder 2"/>
          <p:cNvSpPr>
            <a:spLocks noGrp="1"/>
          </p:cNvSpPr>
          <p:nvPr>
            <p:ph idx="1"/>
          </p:nvPr>
        </p:nvSpPr>
        <p:spPr/>
        <p:txBody>
          <a:bodyPr>
            <a:normAutofit fontScale="85000" lnSpcReduction="10000"/>
          </a:bodyPr>
          <a:lstStyle/>
          <a:p>
            <a:r>
              <a:rPr lang="en-US" dirty="0" smtClean="0"/>
              <a:t>Little near-term concern over external State threats</a:t>
            </a:r>
          </a:p>
          <a:p>
            <a:r>
              <a:rPr lang="en-US" dirty="0" smtClean="0"/>
              <a:t>Watchful eye on Non-state threats, such as Terrorism</a:t>
            </a:r>
            <a:endParaRPr lang="en-US" dirty="0"/>
          </a:p>
          <a:p>
            <a:r>
              <a:rPr lang="en-US" dirty="0" smtClean="0"/>
              <a:t>Significant concern about Cataclysmic events such as Earthquakes, Volcanoes, Tsunamis, and Fires</a:t>
            </a:r>
          </a:p>
          <a:p>
            <a:r>
              <a:rPr lang="en-US" dirty="0" smtClean="0"/>
              <a:t>Concern over Drug Traffic Control, especially on the borders with </a:t>
            </a:r>
            <a:r>
              <a:rPr lang="en-US" dirty="0" err="1" smtClean="0"/>
              <a:t>Perú</a:t>
            </a:r>
            <a:r>
              <a:rPr lang="en-US" dirty="0" smtClean="0"/>
              <a:t> and Bolivia.</a:t>
            </a:r>
          </a:p>
          <a:p>
            <a:pPr marL="0" indent="0">
              <a:buNone/>
            </a:pPr>
            <a:r>
              <a:rPr lang="en-US" dirty="0" smtClean="0"/>
              <a:t> </a:t>
            </a:r>
          </a:p>
          <a:p>
            <a:pPr lvl="1"/>
            <a:r>
              <a:rPr lang="en-US" dirty="0" smtClean="0"/>
              <a:t>For the Immediate Future, Military Forces in Chile must be able to Manage the Last Two, effectively</a:t>
            </a:r>
          </a:p>
          <a:p>
            <a:pPr lvl="1"/>
            <a:r>
              <a:rPr lang="en-US" dirty="0" smtClean="0"/>
              <a:t>But a Latent Capability to Deal with the </a:t>
            </a:r>
            <a:r>
              <a:rPr lang="en-US" dirty="0"/>
              <a:t>F</a:t>
            </a:r>
            <a:r>
              <a:rPr lang="en-US" dirty="0" smtClean="0"/>
              <a:t>irst Two, in the more distant future, is imperative</a:t>
            </a:r>
          </a:p>
          <a:p>
            <a:endParaRPr lang="en-US" dirty="0"/>
          </a:p>
        </p:txBody>
      </p:sp>
      <p:sp>
        <p:nvSpPr>
          <p:cNvPr id="4" name="Slide Number Placeholder 3"/>
          <p:cNvSpPr>
            <a:spLocks noGrp="1"/>
          </p:cNvSpPr>
          <p:nvPr>
            <p:ph type="sldNum" sz="quarter" idx="12"/>
          </p:nvPr>
        </p:nvSpPr>
        <p:spPr/>
        <p:txBody>
          <a:bodyPr/>
          <a:lstStyle/>
          <a:p>
            <a:fld id="{5A852BF2-9DE0-45AC-B0AE-2B1C9BC1C3FA}" type="slidenum">
              <a:rPr lang="en-US" smtClean="0"/>
              <a:pPr/>
              <a:t>9</a:t>
            </a:fld>
            <a:endParaRPr lang="en-US"/>
          </a:p>
        </p:txBody>
      </p:sp>
    </p:spTree>
    <p:extLst>
      <p:ext uri="{BB962C8B-B14F-4D97-AF65-F5344CB8AC3E}">
        <p14:creationId xmlns:p14="http://schemas.microsoft.com/office/powerpoint/2010/main" xmlns="" val="12266423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01613"/>
            <a:ext cx="7453313" cy="1143000"/>
          </a:xfrm>
        </p:spPr>
        <p:txBody>
          <a:bodyPr>
            <a:noAutofit/>
          </a:bodyPr>
          <a:lstStyle/>
          <a:p>
            <a:r>
              <a:rPr lang="en-US" sz="2700" dirty="0" smtClean="0"/>
              <a:t>Chile Strategy Background</a:t>
            </a:r>
            <a:br>
              <a:rPr lang="en-US" sz="2700" dirty="0" smtClean="0"/>
            </a:br>
            <a:r>
              <a:rPr lang="en-US" sz="2700" dirty="0" smtClean="0"/>
              <a:t>Aerospace in Today’s Security Environment</a:t>
            </a:r>
            <a:endParaRPr lang="en-US" sz="2700" dirty="0"/>
          </a:p>
        </p:txBody>
      </p:sp>
      <p:sp>
        <p:nvSpPr>
          <p:cNvPr id="3" name="Content Placeholder 2"/>
          <p:cNvSpPr>
            <a:spLocks noGrp="1"/>
          </p:cNvSpPr>
          <p:nvPr>
            <p:ph idx="1"/>
          </p:nvPr>
        </p:nvSpPr>
        <p:spPr>
          <a:xfrm>
            <a:off x="457200" y="1524000"/>
            <a:ext cx="8229600" cy="5029200"/>
          </a:xfrm>
        </p:spPr>
        <p:txBody>
          <a:bodyPr>
            <a:noAutofit/>
          </a:bodyPr>
          <a:lstStyle/>
          <a:p>
            <a:r>
              <a:rPr lang="en-US" sz="2200" b="1" dirty="0" smtClean="0"/>
              <a:t>Air and Space Power indispensable to Counter “Conventional State Threats” and “Unconventional Threats”, such as Terrorism</a:t>
            </a:r>
          </a:p>
          <a:p>
            <a:r>
              <a:rPr lang="en-US" sz="2200" b="1" dirty="0" smtClean="0"/>
              <a:t>Have High Utility for “Cataclysmic Events”</a:t>
            </a:r>
          </a:p>
          <a:p>
            <a:pPr lvl="1"/>
            <a:r>
              <a:rPr lang="en-US" b="1" dirty="0" smtClean="0"/>
              <a:t>Detection</a:t>
            </a:r>
          </a:p>
          <a:p>
            <a:pPr lvl="1"/>
            <a:r>
              <a:rPr lang="en-US" b="1" dirty="0" smtClean="0"/>
              <a:t>Rapid Response to Any Location</a:t>
            </a:r>
          </a:p>
          <a:p>
            <a:pPr lvl="1"/>
            <a:r>
              <a:rPr lang="en-US" b="1" dirty="0" smtClean="0"/>
              <a:t>Logistical, Communication and Medical Support</a:t>
            </a:r>
          </a:p>
          <a:p>
            <a:pPr lvl="1"/>
            <a:r>
              <a:rPr lang="en-US" b="1" dirty="0" smtClean="0"/>
              <a:t>Fire-fighting</a:t>
            </a:r>
          </a:p>
          <a:p>
            <a:r>
              <a:rPr lang="en-US" sz="2200" b="1" dirty="0" smtClean="0"/>
              <a:t>Aerospace Technology </a:t>
            </a:r>
            <a:r>
              <a:rPr lang="en-US" sz="2200" dirty="0" smtClean="0"/>
              <a:t>and Development can make </a:t>
            </a:r>
            <a:r>
              <a:rPr lang="en-US" sz="2200" b="1" dirty="0" smtClean="0"/>
              <a:t>Major Contributions to “Economic Growth”</a:t>
            </a:r>
          </a:p>
          <a:p>
            <a:pPr lvl="1"/>
            <a:r>
              <a:rPr lang="en-US" dirty="0"/>
              <a:t>Connectivity</a:t>
            </a:r>
          </a:p>
          <a:p>
            <a:pPr lvl="1"/>
            <a:r>
              <a:rPr lang="en-US" b="1" dirty="0" smtClean="0"/>
              <a:t>Tourism</a:t>
            </a:r>
          </a:p>
          <a:p>
            <a:pPr lvl="1"/>
            <a:r>
              <a:rPr lang="en-US" b="1" dirty="0" smtClean="0"/>
              <a:t>Trade</a:t>
            </a:r>
          </a:p>
          <a:p>
            <a:endParaRPr lang="en-US" sz="2200" dirty="0"/>
          </a:p>
        </p:txBody>
      </p:sp>
      <p:sp>
        <p:nvSpPr>
          <p:cNvPr id="4" name="Slide Number Placeholder 3"/>
          <p:cNvSpPr>
            <a:spLocks noGrp="1"/>
          </p:cNvSpPr>
          <p:nvPr>
            <p:ph type="sldNum" sz="quarter" idx="12"/>
          </p:nvPr>
        </p:nvSpPr>
        <p:spPr/>
        <p:txBody>
          <a:bodyPr/>
          <a:lstStyle/>
          <a:p>
            <a:fld id="{5A852BF2-9DE0-45AC-B0AE-2B1C9BC1C3FA}" type="slidenum">
              <a:rPr lang="en-US" smtClean="0"/>
              <a:pPr/>
              <a:t>10</a:t>
            </a:fld>
            <a:endParaRPr lang="en-US"/>
          </a:p>
        </p:txBody>
      </p:sp>
    </p:spTree>
    <p:extLst>
      <p:ext uri="{BB962C8B-B14F-4D97-AF65-F5344CB8AC3E}">
        <p14:creationId xmlns:p14="http://schemas.microsoft.com/office/powerpoint/2010/main" xmlns="" val="42288565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Chile Strategy Background</a:t>
            </a:r>
            <a:br>
              <a:rPr lang="en-US" dirty="0" smtClean="0"/>
            </a:br>
            <a:r>
              <a:rPr lang="en-US" dirty="0" smtClean="0"/>
              <a:t>A Great Base for the Future</a:t>
            </a:r>
            <a:endParaRPr lang="en-US" dirty="0"/>
          </a:p>
        </p:txBody>
      </p:sp>
      <p:sp>
        <p:nvSpPr>
          <p:cNvPr id="3" name="Content Placeholder 2"/>
          <p:cNvSpPr>
            <a:spLocks noGrp="1"/>
          </p:cNvSpPr>
          <p:nvPr>
            <p:ph idx="1"/>
          </p:nvPr>
        </p:nvSpPr>
        <p:spPr>
          <a:xfrm>
            <a:off x="304800" y="1371600"/>
            <a:ext cx="8382000" cy="5029200"/>
          </a:xfrm>
        </p:spPr>
        <p:txBody>
          <a:bodyPr/>
          <a:lstStyle/>
          <a:p>
            <a:r>
              <a:rPr lang="en-US" sz="2400" dirty="0" smtClean="0"/>
              <a:t>Chile Air Force:  Recognized World-wide as a Highly Professional Service</a:t>
            </a:r>
          </a:p>
          <a:p>
            <a:r>
              <a:rPr lang="en-US" sz="2400" dirty="0" smtClean="0"/>
              <a:t>Air Transport:  Home of The Largest Airline Company In Latin America—and one of the World’s largest</a:t>
            </a:r>
          </a:p>
          <a:p>
            <a:r>
              <a:rPr lang="en-US" sz="2400" dirty="0" smtClean="0"/>
              <a:t>Orbital Systems:  Experience with Satellites and Observation</a:t>
            </a:r>
          </a:p>
          <a:p>
            <a:r>
              <a:rPr lang="en-US" sz="2400" dirty="0" smtClean="0"/>
              <a:t>Mining and Exploration:  Versed in Earth Sciences</a:t>
            </a:r>
          </a:p>
          <a:p>
            <a:r>
              <a:rPr lang="en-US" sz="2400" dirty="0" smtClean="0"/>
              <a:t>Education:  Many First-rate Schools, Universities, and Graduates</a:t>
            </a:r>
          </a:p>
          <a:p>
            <a:pPr lvl="1"/>
            <a:r>
              <a:rPr lang="en-US" sz="2400" dirty="0" smtClean="0"/>
              <a:t> Foundation for a world-class education system</a:t>
            </a:r>
          </a:p>
          <a:p>
            <a:r>
              <a:rPr lang="en-US" sz="2400" dirty="0"/>
              <a:t>Member of </a:t>
            </a:r>
            <a:r>
              <a:rPr lang="en-US" sz="2400" dirty="0" err="1"/>
              <a:t>Alianza</a:t>
            </a:r>
            <a:r>
              <a:rPr lang="en-US" sz="2400" dirty="0"/>
              <a:t> del </a:t>
            </a:r>
            <a:r>
              <a:rPr lang="en-US" sz="2400" dirty="0" err="1" smtClean="0"/>
              <a:t>Pacífico</a:t>
            </a:r>
            <a:endParaRPr lang="en-US" sz="2400" dirty="0" smtClean="0"/>
          </a:p>
          <a:p>
            <a:pPr lvl="1"/>
            <a:r>
              <a:rPr lang="en-US" sz="2400" dirty="0" smtClean="0"/>
              <a:t>Potential for a joint </a:t>
            </a:r>
            <a:r>
              <a:rPr lang="en-US" sz="2400" dirty="0"/>
              <a:t>Aerospace </a:t>
            </a:r>
            <a:r>
              <a:rPr lang="en-US" sz="2400" dirty="0" smtClean="0"/>
              <a:t>Initiative</a:t>
            </a:r>
            <a:endParaRPr lang="en-US" sz="2400" dirty="0"/>
          </a:p>
        </p:txBody>
      </p:sp>
      <p:sp>
        <p:nvSpPr>
          <p:cNvPr id="4" name="Slide Number Placeholder 3"/>
          <p:cNvSpPr>
            <a:spLocks noGrp="1"/>
          </p:cNvSpPr>
          <p:nvPr>
            <p:ph type="sldNum" sz="quarter" idx="12"/>
          </p:nvPr>
        </p:nvSpPr>
        <p:spPr/>
        <p:txBody>
          <a:bodyPr/>
          <a:lstStyle/>
          <a:p>
            <a:fld id="{5A852BF2-9DE0-45AC-B0AE-2B1C9BC1C3FA}" type="slidenum">
              <a:rPr lang="en-US" smtClean="0"/>
              <a:pPr/>
              <a:t>11</a:t>
            </a:fld>
            <a:endParaRPr lang="en-US" dirty="0"/>
          </a:p>
        </p:txBody>
      </p:sp>
    </p:spTree>
    <p:extLst>
      <p:ext uri="{BB962C8B-B14F-4D97-AF65-F5344CB8AC3E}">
        <p14:creationId xmlns:p14="http://schemas.microsoft.com/office/powerpoint/2010/main" xmlns="" val="6028076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Chile Strategy Background</a:t>
            </a:r>
            <a:br>
              <a:rPr lang="en-US" sz="2800" dirty="0" smtClean="0"/>
            </a:br>
            <a:r>
              <a:rPr lang="en-US" sz="2800" dirty="0" smtClean="0"/>
              <a:t>Aerospace: No Limits!</a:t>
            </a:r>
            <a:endParaRPr lang="en-US" sz="2800" dirty="0"/>
          </a:p>
        </p:txBody>
      </p:sp>
      <p:sp>
        <p:nvSpPr>
          <p:cNvPr id="4" name="Slide Number Placeholder 3"/>
          <p:cNvSpPr>
            <a:spLocks noGrp="1"/>
          </p:cNvSpPr>
          <p:nvPr>
            <p:ph type="sldNum" sz="quarter" idx="12"/>
          </p:nvPr>
        </p:nvSpPr>
        <p:spPr/>
        <p:txBody>
          <a:bodyPr/>
          <a:lstStyle/>
          <a:p>
            <a:fld id="{5A852BF2-9DE0-45AC-B0AE-2B1C9BC1C3FA}" type="slidenum">
              <a:rPr lang="en-US" smtClean="0"/>
              <a:pPr/>
              <a:t>12</a:t>
            </a:fld>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35280" y="1382486"/>
            <a:ext cx="1417320" cy="115053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04800" y="2583166"/>
            <a:ext cx="1407686" cy="1004149"/>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861439" y="1523989"/>
            <a:ext cx="1669117" cy="1107687"/>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866881" y="2590800"/>
            <a:ext cx="1663675" cy="1206164"/>
          </a:xfrm>
          <a:prstGeom prst="rect">
            <a:avLst/>
          </a:prstGeom>
        </p:spPr>
      </p:pic>
      <p:pic>
        <p:nvPicPr>
          <p:cNvPr id="3" name="Picture 2"/>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5856512" y="3810000"/>
            <a:ext cx="1882205" cy="1142543"/>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5867399" y="2462090"/>
            <a:ext cx="1871319" cy="1334874"/>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5867399" y="1565813"/>
            <a:ext cx="1871319" cy="1297448"/>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2209801" y="3722581"/>
            <a:ext cx="1352876" cy="877867"/>
          </a:xfrm>
          <a:prstGeom prst="rect">
            <a:avLst/>
          </a:prstGeom>
        </p:spPr>
      </p:pic>
      <p:pic>
        <p:nvPicPr>
          <p:cNvPr id="13" name="Picture 12"/>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2209800" y="4612189"/>
            <a:ext cx="1379479" cy="507899"/>
          </a:xfrm>
          <a:prstGeom prst="rect">
            <a:avLst/>
          </a:prstGeom>
        </p:spPr>
      </p:pic>
      <p:pic>
        <p:nvPicPr>
          <p:cNvPr id="14" name="Picture 13"/>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315685" y="5209776"/>
            <a:ext cx="1449423" cy="898643"/>
          </a:xfrm>
          <a:prstGeom prst="rect">
            <a:avLst/>
          </a:prstGeom>
        </p:spPr>
      </p:pic>
      <p:grpSp>
        <p:nvGrpSpPr>
          <p:cNvPr id="20" name="Group 19"/>
          <p:cNvGrpSpPr/>
          <p:nvPr/>
        </p:nvGrpSpPr>
        <p:grpSpPr>
          <a:xfrm>
            <a:off x="5992751" y="5177119"/>
            <a:ext cx="1609725" cy="1196663"/>
            <a:chOff x="2590800" y="3042011"/>
            <a:chExt cx="1609725" cy="1196663"/>
          </a:xfrm>
        </p:grpSpPr>
        <p:pic>
          <p:nvPicPr>
            <p:cNvPr id="1026" name="Picture 2"/>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2590800" y="3042011"/>
              <a:ext cx="1609725" cy="11966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7" name="Picture 3"/>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2590800" y="4041565"/>
              <a:ext cx="1609725" cy="16906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pic>
        <p:nvPicPr>
          <p:cNvPr id="18" name="Picture 17"/>
          <p:cNvPicPr>
            <a:picLocks noChangeAspect="1"/>
          </p:cNvPicPr>
          <p:nvPr/>
        </p:nvPicPr>
        <p:blipFill>
          <a:blip r:embed="rId15" cstate="print">
            <a:extLst>
              <a:ext uri="{28A0092B-C50C-407E-A947-70E740481C1C}">
                <a14:useLocalDpi xmlns:a14="http://schemas.microsoft.com/office/drawing/2010/main" xmlns="" val="0"/>
              </a:ext>
            </a:extLst>
          </a:blip>
          <a:stretch>
            <a:fillRect/>
          </a:stretch>
        </p:blipFill>
        <p:spPr>
          <a:xfrm>
            <a:off x="2209800" y="1506483"/>
            <a:ext cx="1415994" cy="1007534"/>
          </a:xfrm>
          <a:prstGeom prst="rect">
            <a:avLst/>
          </a:prstGeom>
        </p:spPr>
      </p:pic>
      <p:pic>
        <p:nvPicPr>
          <p:cNvPr id="16" name="Picture 15"/>
          <p:cNvPicPr>
            <a:picLocks noChangeAspect="1"/>
          </p:cNvPicPr>
          <p:nvPr/>
        </p:nvPicPr>
        <p:blipFill>
          <a:blip r:embed="rId16" cstate="print">
            <a:extLst>
              <a:ext uri="{28A0092B-C50C-407E-A947-70E740481C1C}">
                <a14:useLocalDpi xmlns:a14="http://schemas.microsoft.com/office/drawing/2010/main" xmlns="" val="0"/>
              </a:ext>
            </a:extLst>
          </a:blip>
          <a:stretch>
            <a:fillRect/>
          </a:stretch>
        </p:blipFill>
        <p:spPr>
          <a:xfrm>
            <a:off x="304801" y="3764432"/>
            <a:ext cx="1457394" cy="968738"/>
          </a:xfrm>
          <a:prstGeom prst="rect">
            <a:avLst/>
          </a:prstGeom>
        </p:spPr>
      </p:pic>
      <p:pic>
        <p:nvPicPr>
          <p:cNvPr id="17" name="Picture 16"/>
          <p:cNvPicPr>
            <a:picLocks noChangeAspect="1"/>
          </p:cNvPicPr>
          <p:nvPr/>
        </p:nvPicPr>
        <p:blipFill>
          <a:blip r:embed="rId17" cstate="print">
            <a:extLst>
              <a:ext uri="{28A0092B-C50C-407E-A947-70E740481C1C}">
                <a14:useLocalDpi xmlns:a14="http://schemas.microsoft.com/office/drawing/2010/main" xmlns="" val="0"/>
              </a:ext>
            </a:extLst>
          </a:blip>
          <a:stretch>
            <a:fillRect/>
          </a:stretch>
        </p:blipFill>
        <p:spPr>
          <a:xfrm>
            <a:off x="4144543" y="5329139"/>
            <a:ext cx="1379478" cy="1034609"/>
          </a:xfrm>
          <a:prstGeom prst="rect">
            <a:avLst/>
          </a:prstGeom>
        </p:spPr>
      </p:pic>
      <p:pic>
        <p:nvPicPr>
          <p:cNvPr id="19" name="Picture 18"/>
          <p:cNvPicPr>
            <a:picLocks noChangeAspect="1"/>
          </p:cNvPicPr>
          <p:nvPr/>
        </p:nvPicPr>
        <p:blipFill>
          <a:blip r:embed="rId18" cstate="print">
            <a:extLst>
              <a:ext uri="{28A0092B-C50C-407E-A947-70E740481C1C}">
                <a14:useLocalDpi xmlns:a14="http://schemas.microsoft.com/office/drawing/2010/main" xmlns="" val="0"/>
              </a:ext>
            </a:extLst>
          </a:blip>
          <a:stretch>
            <a:fillRect/>
          </a:stretch>
        </p:blipFill>
        <p:spPr>
          <a:xfrm>
            <a:off x="4144542" y="4248801"/>
            <a:ext cx="1384376" cy="1038282"/>
          </a:xfrm>
          <a:prstGeom prst="rect">
            <a:avLst/>
          </a:prstGeom>
        </p:spPr>
      </p:pic>
      <p:pic>
        <p:nvPicPr>
          <p:cNvPr id="22" name="Picture 21"/>
          <p:cNvPicPr>
            <a:picLocks noChangeAspect="1"/>
          </p:cNvPicPr>
          <p:nvPr/>
        </p:nvPicPr>
        <p:blipFill>
          <a:blip r:embed="rId19" cstate="print">
            <a:extLst>
              <a:ext uri="{28A0092B-C50C-407E-A947-70E740481C1C}">
                <a14:useLocalDpi xmlns:a14="http://schemas.microsoft.com/office/drawing/2010/main" xmlns="" val="0"/>
              </a:ext>
            </a:extLst>
          </a:blip>
          <a:stretch>
            <a:fillRect/>
          </a:stretch>
        </p:blipFill>
        <p:spPr>
          <a:xfrm>
            <a:off x="2160914" y="2582725"/>
            <a:ext cx="1513766" cy="1004590"/>
          </a:xfrm>
          <a:prstGeom prst="rect">
            <a:avLst/>
          </a:prstGeom>
        </p:spPr>
      </p:pic>
      <p:pic>
        <p:nvPicPr>
          <p:cNvPr id="23" name="Picture 2"/>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2209800" y="5314321"/>
            <a:ext cx="1464880" cy="79409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432059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0" name="Rectangle 18"/>
          <p:cNvSpPr>
            <a:spLocks noGrp="1" noChangeArrowheads="1"/>
          </p:cNvSpPr>
          <p:nvPr>
            <p:ph type="title"/>
          </p:nvPr>
        </p:nvSpPr>
        <p:spPr>
          <a:xfrm>
            <a:off x="1371600" y="168275"/>
            <a:ext cx="7620000" cy="1069975"/>
          </a:xfrm>
        </p:spPr>
        <p:txBody>
          <a:bodyPr>
            <a:normAutofit fontScale="90000"/>
          </a:bodyPr>
          <a:lstStyle/>
          <a:p>
            <a:r>
              <a:rPr lang="en-US" sz="3600" dirty="0" smtClean="0"/>
              <a:t>Building The Strategy</a:t>
            </a:r>
            <a:br>
              <a:rPr lang="en-US" sz="3600" dirty="0" smtClean="0"/>
            </a:br>
            <a:r>
              <a:rPr lang="en-US" sz="3600" dirty="0" smtClean="0"/>
              <a:t>The </a:t>
            </a:r>
            <a:r>
              <a:rPr lang="en-US" sz="3600" dirty="0"/>
              <a:t>Future </a:t>
            </a:r>
            <a:r>
              <a:rPr lang="en-US" sz="3600" dirty="0" smtClean="0"/>
              <a:t>Picture</a:t>
            </a:r>
            <a:endParaRPr lang="en-US" sz="3600" dirty="0"/>
          </a:p>
        </p:txBody>
      </p:sp>
      <p:sp>
        <p:nvSpPr>
          <p:cNvPr id="8194" name="Rectangle 2"/>
          <p:cNvSpPr>
            <a:spLocks noGrp="1" noChangeArrowheads="1"/>
          </p:cNvSpPr>
          <p:nvPr>
            <p:ph type="body" sz="half" idx="1"/>
          </p:nvPr>
        </p:nvSpPr>
        <p:spPr>
          <a:xfrm>
            <a:off x="342900" y="1752600"/>
            <a:ext cx="8564563" cy="4049494"/>
          </a:xfrm>
          <a:noFill/>
        </p:spPr>
        <p:txBody>
          <a:bodyPr/>
          <a:lstStyle/>
          <a:p>
            <a:r>
              <a:rPr lang="en-US" dirty="0" smtClean="0"/>
              <a:t>Steady </a:t>
            </a:r>
            <a:r>
              <a:rPr lang="en-US" dirty="0"/>
              <a:t>Beacon Toward </a:t>
            </a:r>
            <a:r>
              <a:rPr lang="en-US" dirty="0" smtClean="0"/>
              <a:t>which all are </a:t>
            </a:r>
            <a:r>
              <a:rPr lang="en-US" dirty="0"/>
              <a:t>Steering</a:t>
            </a:r>
          </a:p>
          <a:p>
            <a:r>
              <a:rPr lang="en-US" dirty="0"/>
              <a:t>Clear, </a:t>
            </a:r>
            <a:r>
              <a:rPr lang="en-US" dirty="0" smtClean="0"/>
              <a:t>Compelling, Measurable</a:t>
            </a:r>
          </a:p>
          <a:p>
            <a:r>
              <a:rPr lang="en-US" dirty="0" smtClean="0"/>
              <a:t>Meaningful </a:t>
            </a:r>
            <a:r>
              <a:rPr lang="en-US" dirty="0"/>
              <a:t>Enough </a:t>
            </a:r>
            <a:r>
              <a:rPr lang="en-US" dirty="0" smtClean="0"/>
              <a:t>to </a:t>
            </a:r>
            <a:r>
              <a:rPr lang="en-US" dirty="0"/>
              <a:t>Motivate </a:t>
            </a:r>
            <a:endParaRPr lang="en-US" dirty="0" smtClean="0"/>
          </a:p>
          <a:p>
            <a:r>
              <a:rPr lang="en-US" dirty="0" smtClean="0"/>
              <a:t>High Resolution</a:t>
            </a:r>
            <a:endParaRPr lang="en-US" dirty="0"/>
          </a:p>
          <a:p>
            <a:r>
              <a:rPr lang="en-US" dirty="0" smtClean="0"/>
              <a:t>Timeframes (Short is Good)</a:t>
            </a:r>
            <a:endParaRPr lang="en-US" dirty="0"/>
          </a:p>
        </p:txBody>
      </p:sp>
      <p:pic>
        <p:nvPicPr>
          <p:cNvPr id="8211" name="Picture 19" descr="pharos alexandria alex mar museum http touregypt net"/>
          <p:cNvPicPr>
            <a:picLocks noChangeAspect="1" noChangeArrowheads="1"/>
          </p:cNvPicPr>
          <p:nvPr/>
        </p:nvPicPr>
        <p:blipFill>
          <a:blip r:embed="rId3" cstate="print"/>
          <a:srcRect/>
          <a:stretch>
            <a:fillRect/>
          </a:stretch>
        </p:blipFill>
        <p:spPr bwMode="auto">
          <a:xfrm>
            <a:off x="6426908" y="2819400"/>
            <a:ext cx="2246624" cy="2667000"/>
          </a:xfrm>
          <a:prstGeom prst="rect">
            <a:avLst/>
          </a:prstGeom>
          <a:noFill/>
        </p:spPr>
      </p:pic>
    </p:spTree>
    <p:extLst>
      <p:ext uri="{BB962C8B-B14F-4D97-AF65-F5344CB8AC3E}">
        <p14:creationId xmlns:p14="http://schemas.microsoft.com/office/powerpoint/2010/main" xmlns="" val="175295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animEffect transition="in" filter="wipe(up)">
                                      <p:cBhvr>
                                        <p:cTn id="7" dur="500"/>
                                        <p:tgtEl>
                                          <p:spTgt spid="8194">
                                            <p:txEl>
                                              <p:pRg st="0" end="0"/>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821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8194">
                                            <p:txEl>
                                              <p:pRg st="1" end="1"/>
                                            </p:txEl>
                                          </p:spTgt>
                                        </p:tgtEl>
                                        <p:attrNameLst>
                                          <p:attrName>style.visibility</p:attrName>
                                        </p:attrNameLst>
                                      </p:cBhvr>
                                      <p:to>
                                        <p:strVal val="visible"/>
                                      </p:to>
                                    </p:set>
                                    <p:animEffect transition="in" filter="wipe(up)">
                                      <p:cBhvr>
                                        <p:cTn id="14" dur="500"/>
                                        <p:tgtEl>
                                          <p:spTgt spid="8194">
                                            <p:txEl>
                                              <p:pRg st="1" end="1"/>
                                            </p:txEl>
                                          </p:spTgt>
                                        </p:tgtEl>
                                      </p:cBhvr>
                                    </p:animEffect>
                                  </p:childTnLst>
                                </p:cTn>
                              </p:par>
                              <p:par>
                                <p:cTn id="15" presetID="10" presetClass="exit" presetSubtype="0" fill="hold" nodeType="withEffect">
                                  <p:stCondLst>
                                    <p:cond delay="0"/>
                                  </p:stCondLst>
                                  <p:childTnLst>
                                    <p:animEffect transition="out" filter="fade">
                                      <p:cBhvr>
                                        <p:cTn id="16" dur="500"/>
                                        <p:tgtEl>
                                          <p:spTgt spid="8211"/>
                                        </p:tgtEl>
                                      </p:cBhvr>
                                    </p:animEffect>
                                    <p:set>
                                      <p:cBhvr>
                                        <p:cTn id="17" dur="1" fill="hold">
                                          <p:stCondLst>
                                            <p:cond delay="499"/>
                                          </p:stCondLst>
                                        </p:cTn>
                                        <p:tgtEl>
                                          <p:spTgt spid="821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8194">
                                            <p:txEl>
                                              <p:pRg st="2" end="2"/>
                                            </p:txEl>
                                          </p:spTgt>
                                        </p:tgtEl>
                                        <p:attrNameLst>
                                          <p:attrName>style.visibility</p:attrName>
                                        </p:attrNameLst>
                                      </p:cBhvr>
                                      <p:to>
                                        <p:strVal val="visible"/>
                                      </p:to>
                                    </p:set>
                                    <p:animEffect transition="in" filter="wipe(up)">
                                      <p:cBhvr>
                                        <p:cTn id="22" dur="500"/>
                                        <p:tgtEl>
                                          <p:spTgt spid="819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8194">
                                            <p:txEl>
                                              <p:pRg st="3" end="3"/>
                                            </p:txEl>
                                          </p:spTgt>
                                        </p:tgtEl>
                                        <p:attrNameLst>
                                          <p:attrName>style.visibility</p:attrName>
                                        </p:attrNameLst>
                                      </p:cBhvr>
                                      <p:to>
                                        <p:strVal val="visible"/>
                                      </p:to>
                                    </p:set>
                                    <p:animEffect transition="in" filter="wipe(up)">
                                      <p:cBhvr>
                                        <p:cTn id="27" dur="500"/>
                                        <p:tgtEl>
                                          <p:spTgt spid="819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8194">
                                            <p:txEl>
                                              <p:pRg st="4" end="4"/>
                                            </p:txEl>
                                          </p:spTgt>
                                        </p:tgtEl>
                                        <p:attrNameLst>
                                          <p:attrName>style.visibility</p:attrName>
                                        </p:attrNameLst>
                                      </p:cBhvr>
                                      <p:to>
                                        <p:strVal val="visible"/>
                                      </p:to>
                                    </p:set>
                                    <p:animEffect transition="in" filter="wipe(up)">
                                      <p:cBhvr>
                                        <p:cTn id="32" dur="500"/>
                                        <p:tgtEl>
                                          <p:spTgt spid="819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An Aerospace Future Picture</a:t>
            </a:r>
            <a:endParaRPr lang="en-US" sz="3600" dirty="0"/>
          </a:p>
        </p:txBody>
      </p:sp>
      <p:sp>
        <p:nvSpPr>
          <p:cNvPr id="3" name="Content Placeholder 2"/>
          <p:cNvSpPr>
            <a:spLocks noGrp="1"/>
          </p:cNvSpPr>
          <p:nvPr>
            <p:ph idx="1"/>
          </p:nvPr>
        </p:nvSpPr>
        <p:spPr>
          <a:xfrm>
            <a:off x="457200" y="1600200"/>
            <a:ext cx="8229600" cy="4648200"/>
          </a:xfrm>
        </p:spPr>
        <p:txBody>
          <a:bodyPr>
            <a:noAutofit/>
          </a:bodyPr>
          <a:lstStyle/>
          <a:p>
            <a:r>
              <a:rPr lang="en-US" sz="2200" b="1" dirty="0" smtClean="0"/>
              <a:t>The Air Force, The Government, Important Academic Centers and Key Business Leaders are Using Good Principles of Strategy to Create a Better Future for All</a:t>
            </a:r>
          </a:p>
          <a:p>
            <a:r>
              <a:rPr lang="en-US" sz="2200" b="1" dirty="0" smtClean="0"/>
              <a:t>Chile excels in Aviation and Space-related Development, </a:t>
            </a:r>
            <a:r>
              <a:rPr lang="en-US" sz="2200" dirty="0" smtClean="0"/>
              <a:t>Manufacture, </a:t>
            </a:r>
            <a:r>
              <a:rPr lang="en-US" sz="2200" b="1" dirty="0" smtClean="0"/>
              <a:t>and Deployment of New Capabilities</a:t>
            </a:r>
          </a:p>
          <a:p>
            <a:pPr lvl="1"/>
            <a:r>
              <a:rPr lang="en-US" b="1" dirty="0" smtClean="0"/>
              <a:t>Especially Those that are Dual Use</a:t>
            </a:r>
          </a:p>
          <a:p>
            <a:r>
              <a:rPr lang="en-US" sz="2200" b="1" dirty="0" smtClean="0"/>
              <a:t>Innovation in Aerospace Equipment and Concepts thrives in Chile with Emphasis on Disruptive Innovation</a:t>
            </a:r>
          </a:p>
          <a:p>
            <a:r>
              <a:rPr lang="en-US" sz="2200" b="1" dirty="0" smtClean="0"/>
              <a:t>The Chilean Air Force plays a Key Role in Responding to Cataclysmic Events, while Maintaining More Traditional Military Security</a:t>
            </a:r>
            <a:endParaRPr lang="en-US" sz="2200" b="1" dirty="0"/>
          </a:p>
        </p:txBody>
      </p:sp>
      <p:sp>
        <p:nvSpPr>
          <p:cNvPr id="4" name="Slide Number Placeholder 3"/>
          <p:cNvSpPr>
            <a:spLocks noGrp="1"/>
          </p:cNvSpPr>
          <p:nvPr>
            <p:ph type="sldNum" sz="quarter" idx="12"/>
          </p:nvPr>
        </p:nvSpPr>
        <p:spPr/>
        <p:txBody>
          <a:bodyPr/>
          <a:lstStyle/>
          <a:p>
            <a:fld id="{5A852BF2-9DE0-45AC-B0AE-2B1C9BC1C3FA}" type="slidenum">
              <a:rPr lang="en-US" smtClean="0"/>
              <a:pPr/>
              <a:t>14</a:t>
            </a:fld>
            <a:endParaRPr lang="en-US"/>
          </a:p>
        </p:txBody>
      </p:sp>
    </p:spTree>
    <p:extLst>
      <p:ext uri="{BB962C8B-B14F-4D97-AF65-F5344CB8AC3E}">
        <p14:creationId xmlns:p14="http://schemas.microsoft.com/office/powerpoint/2010/main" xmlns="" val="29473504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a:xfrm>
            <a:off x="1420127" y="168275"/>
            <a:ext cx="7647673" cy="1069975"/>
          </a:xfrm>
        </p:spPr>
        <p:txBody>
          <a:bodyPr/>
          <a:lstStyle/>
          <a:p>
            <a:pPr eaLnBrk="1" hangingPunct="1">
              <a:defRPr/>
            </a:pPr>
            <a:r>
              <a:rPr lang="en-US" sz="2800" dirty="0" smtClean="0"/>
              <a:t>Realizing The Future Picture</a:t>
            </a:r>
            <a:br>
              <a:rPr lang="en-US" sz="2800" dirty="0" smtClean="0"/>
            </a:br>
            <a:r>
              <a:rPr lang="en-US" sz="2800" dirty="0" smtClean="0"/>
              <a:t>WHAT Needs To Change</a:t>
            </a:r>
          </a:p>
        </p:txBody>
      </p:sp>
      <p:sp>
        <p:nvSpPr>
          <p:cNvPr id="120" name="Striped Right Arrow 119"/>
          <p:cNvSpPr/>
          <p:nvPr/>
        </p:nvSpPr>
        <p:spPr>
          <a:xfrm rot="21087569">
            <a:off x="2656631" y="2529351"/>
            <a:ext cx="3840480" cy="1001026"/>
          </a:xfrm>
          <a:prstGeom prst="stripedRightArrow">
            <a:avLst/>
          </a:prstGeom>
          <a:solidFill>
            <a:srgbClr val="426AE8"/>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FF"/>
                </a:solidFill>
                <a:effectLst>
                  <a:outerShdw blurRad="38100" dist="38100" dir="2700000" algn="tl">
                    <a:srgbClr val="000000">
                      <a:alpha val="43137"/>
                    </a:srgbClr>
                  </a:outerShdw>
                </a:effectLst>
              </a:rPr>
              <a:t>External Market System</a:t>
            </a:r>
            <a:endParaRPr lang="en-US" dirty="0">
              <a:solidFill>
                <a:srgbClr val="FFFFFF"/>
              </a:solidFill>
              <a:effectLst>
                <a:outerShdw blurRad="38100" dist="38100" dir="2700000" algn="tl">
                  <a:srgbClr val="000000">
                    <a:alpha val="43137"/>
                  </a:srgbClr>
                </a:outerShdw>
              </a:effectLst>
            </a:endParaRPr>
          </a:p>
        </p:txBody>
      </p:sp>
      <p:sp>
        <p:nvSpPr>
          <p:cNvPr id="122" name="Striped Right Arrow 121"/>
          <p:cNvSpPr/>
          <p:nvPr/>
        </p:nvSpPr>
        <p:spPr>
          <a:xfrm rot="20547504">
            <a:off x="3940068" y="3445068"/>
            <a:ext cx="2771226" cy="1415578"/>
          </a:xfrm>
          <a:prstGeom prst="stripedRightArrow">
            <a:avLst/>
          </a:prstGeom>
          <a:solidFill>
            <a:srgbClr val="426AE8"/>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FF"/>
                </a:solidFill>
              </a:rPr>
              <a:t>Internal (Organization) System</a:t>
            </a:r>
            <a:endParaRPr lang="en-US" dirty="0">
              <a:solidFill>
                <a:srgbClr val="FFFFFF"/>
              </a:solidFill>
            </a:endParaRPr>
          </a:p>
        </p:txBody>
      </p:sp>
      <p:sp>
        <p:nvSpPr>
          <p:cNvPr id="135" name="TextBox 134"/>
          <p:cNvSpPr txBox="1"/>
          <p:nvPr/>
        </p:nvSpPr>
        <p:spPr>
          <a:xfrm>
            <a:off x="6132153" y="2021707"/>
            <a:ext cx="2819400" cy="369332"/>
          </a:xfrm>
          <a:prstGeom prst="rect">
            <a:avLst/>
          </a:prstGeom>
          <a:noFill/>
        </p:spPr>
        <p:txBody>
          <a:bodyPr wrap="square" rtlCol="0">
            <a:spAutoFit/>
          </a:bodyPr>
          <a:lstStyle/>
          <a:p>
            <a:pPr algn="ctr"/>
            <a:r>
              <a:rPr lang="en-US" dirty="0" smtClean="0">
                <a:solidFill>
                  <a:srgbClr val="002060"/>
                </a:solidFill>
                <a:effectLst>
                  <a:outerShdw blurRad="38100" dist="38100" dir="2700000" algn="tl">
                    <a:srgbClr val="000000">
                      <a:alpha val="43137"/>
                    </a:srgbClr>
                  </a:outerShdw>
                </a:effectLst>
              </a:rPr>
              <a:t>Your Future Picture</a:t>
            </a:r>
            <a:endParaRPr lang="en-US" dirty="0">
              <a:solidFill>
                <a:srgbClr val="002060"/>
              </a:solidFill>
              <a:effectLst>
                <a:outerShdw blurRad="38100" dist="38100" dir="2700000" algn="tl">
                  <a:srgbClr val="000000">
                    <a:alpha val="43137"/>
                  </a:srgbClr>
                </a:outerShdw>
              </a:effectLst>
            </a:endParaRPr>
          </a:p>
        </p:txBody>
      </p:sp>
      <p:grpSp>
        <p:nvGrpSpPr>
          <p:cNvPr id="2" name="Group 1"/>
          <p:cNvGrpSpPr/>
          <p:nvPr/>
        </p:nvGrpSpPr>
        <p:grpSpPr>
          <a:xfrm>
            <a:off x="809907" y="2360596"/>
            <a:ext cx="3366775" cy="3256146"/>
            <a:chOff x="1002354" y="1832409"/>
            <a:chExt cx="3366775" cy="3256146"/>
          </a:xfrm>
        </p:grpSpPr>
        <p:pic>
          <p:nvPicPr>
            <p:cNvPr id="118" name="Picture 1"/>
            <p:cNvPicPr>
              <a:picLocks noChangeAspect="1" noChangeArrowheads="1"/>
            </p:cNvPicPr>
            <p:nvPr/>
          </p:nvPicPr>
          <p:blipFill>
            <a:blip r:embed="rId3" cstate="print"/>
            <a:srcRect/>
            <a:stretch>
              <a:fillRect/>
            </a:stretch>
          </p:blipFill>
          <p:spPr bwMode="auto">
            <a:xfrm>
              <a:off x="1002354" y="1832409"/>
              <a:ext cx="2068505" cy="2065020"/>
            </a:xfrm>
            <a:prstGeom prst="rect">
              <a:avLst/>
            </a:prstGeom>
            <a:noFill/>
            <a:ln w="9525">
              <a:noFill/>
              <a:miter lim="800000"/>
              <a:headEnd/>
              <a:tailEnd/>
            </a:ln>
            <a:effectLst/>
          </p:spPr>
        </p:pic>
        <p:pic>
          <p:nvPicPr>
            <p:cNvPr id="121" name="Picture 1"/>
            <p:cNvPicPr>
              <a:picLocks noChangeAspect="1" noChangeArrowheads="1"/>
            </p:cNvPicPr>
            <p:nvPr/>
          </p:nvPicPr>
          <p:blipFill>
            <a:blip r:embed="rId3" cstate="print"/>
            <a:srcRect/>
            <a:stretch>
              <a:fillRect/>
            </a:stretch>
          </p:blipFill>
          <p:spPr bwMode="auto">
            <a:xfrm>
              <a:off x="2784170" y="3506266"/>
              <a:ext cx="1584959" cy="1582289"/>
            </a:xfrm>
            <a:prstGeom prst="rect">
              <a:avLst/>
            </a:prstGeom>
            <a:noFill/>
            <a:ln w="9525">
              <a:noFill/>
              <a:miter lim="800000"/>
              <a:headEnd/>
              <a:tailEnd/>
            </a:ln>
            <a:effectLst/>
          </p:spPr>
        </p:pic>
        <p:sp>
          <p:nvSpPr>
            <p:cNvPr id="125" name="Oval 124"/>
            <p:cNvSpPr/>
            <p:nvPr/>
          </p:nvSpPr>
          <p:spPr>
            <a:xfrm>
              <a:off x="1899786" y="2920866"/>
              <a:ext cx="137160" cy="137160"/>
            </a:xfrm>
            <a:prstGeom prst="ellipse">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6" name="Oval 125"/>
            <p:cNvSpPr/>
            <p:nvPr/>
          </p:nvSpPr>
          <p:spPr>
            <a:xfrm>
              <a:off x="1420127" y="2676224"/>
              <a:ext cx="137160" cy="137160"/>
            </a:xfrm>
            <a:prstGeom prst="ellipse">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0" name="Oval 19"/>
            <p:cNvSpPr/>
            <p:nvPr/>
          </p:nvSpPr>
          <p:spPr>
            <a:xfrm>
              <a:off x="2052186" y="3073266"/>
              <a:ext cx="137160" cy="137160"/>
            </a:xfrm>
            <a:prstGeom prst="ellipse">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1" name="Oval 20"/>
            <p:cNvSpPr/>
            <p:nvPr/>
          </p:nvSpPr>
          <p:spPr>
            <a:xfrm>
              <a:off x="2429176" y="2539866"/>
              <a:ext cx="137160" cy="137160"/>
            </a:xfrm>
            <a:prstGeom prst="ellipse">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2" name="Oval 21"/>
            <p:cNvSpPr/>
            <p:nvPr/>
          </p:nvSpPr>
          <p:spPr>
            <a:xfrm>
              <a:off x="1694447" y="3350795"/>
              <a:ext cx="137160" cy="137160"/>
            </a:xfrm>
            <a:prstGeom prst="ellipse">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3" name="Oval 22"/>
            <p:cNvSpPr/>
            <p:nvPr/>
          </p:nvSpPr>
          <p:spPr>
            <a:xfrm>
              <a:off x="2032936" y="2711517"/>
              <a:ext cx="137160" cy="137160"/>
            </a:xfrm>
            <a:prstGeom prst="ellipse">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4" name="Oval 23"/>
            <p:cNvSpPr/>
            <p:nvPr/>
          </p:nvSpPr>
          <p:spPr>
            <a:xfrm>
              <a:off x="2530241" y="2944929"/>
              <a:ext cx="137160" cy="137160"/>
            </a:xfrm>
            <a:prstGeom prst="ellipse">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5" name="Oval 24"/>
            <p:cNvSpPr/>
            <p:nvPr/>
          </p:nvSpPr>
          <p:spPr>
            <a:xfrm>
              <a:off x="1954329" y="2084270"/>
              <a:ext cx="137160" cy="137160"/>
            </a:xfrm>
            <a:prstGeom prst="ellipse">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6" name="Oval 25"/>
            <p:cNvSpPr/>
            <p:nvPr/>
          </p:nvSpPr>
          <p:spPr>
            <a:xfrm>
              <a:off x="2345756" y="3395712"/>
              <a:ext cx="137160" cy="137160"/>
            </a:xfrm>
            <a:prstGeom prst="ellipse">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7" name="Oval 26"/>
            <p:cNvSpPr/>
            <p:nvPr/>
          </p:nvSpPr>
          <p:spPr>
            <a:xfrm>
              <a:off x="3598645" y="3718960"/>
              <a:ext cx="137160" cy="137160"/>
            </a:xfrm>
            <a:prstGeom prst="ellipse">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8" name="Oval 27"/>
            <p:cNvSpPr/>
            <p:nvPr/>
          </p:nvSpPr>
          <p:spPr>
            <a:xfrm>
              <a:off x="3422182" y="4664643"/>
              <a:ext cx="137160" cy="137160"/>
            </a:xfrm>
            <a:prstGeom prst="ellipse">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9" name="Oval 28"/>
            <p:cNvSpPr/>
            <p:nvPr/>
          </p:nvSpPr>
          <p:spPr>
            <a:xfrm>
              <a:off x="3106153" y="4371875"/>
              <a:ext cx="137160" cy="137160"/>
            </a:xfrm>
            <a:prstGeom prst="ellipse">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0" name="Oval 29"/>
            <p:cNvSpPr/>
            <p:nvPr/>
          </p:nvSpPr>
          <p:spPr>
            <a:xfrm>
              <a:off x="4201827" y="4270007"/>
              <a:ext cx="137160" cy="137160"/>
            </a:xfrm>
            <a:prstGeom prst="ellipse">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1" name="Oval 30"/>
            <p:cNvSpPr/>
            <p:nvPr/>
          </p:nvSpPr>
          <p:spPr>
            <a:xfrm>
              <a:off x="3151070" y="3835266"/>
              <a:ext cx="137160" cy="137160"/>
            </a:xfrm>
            <a:prstGeom prst="ellipse">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2" name="Oval 31"/>
            <p:cNvSpPr/>
            <p:nvPr/>
          </p:nvSpPr>
          <p:spPr>
            <a:xfrm>
              <a:off x="3515226" y="4199422"/>
              <a:ext cx="137160" cy="137160"/>
            </a:xfrm>
            <a:prstGeom prst="ellipse">
              <a:avLst/>
            </a:pr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grpSp>
        <p:nvGrpSpPr>
          <p:cNvPr id="4" name="Group 3"/>
          <p:cNvGrpSpPr/>
          <p:nvPr/>
        </p:nvGrpSpPr>
        <p:grpSpPr>
          <a:xfrm>
            <a:off x="6400800" y="2539866"/>
            <a:ext cx="2284454" cy="1539722"/>
            <a:chOff x="6400800" y="2539866"/>
            <a:chExt cx="2284454" cy="1539722"/>
          </a:xfrm>
        </p:grpSpPr>
        <p:pic>
          <p:nvPicPr>
            <p:cNvPr id="19" name="Picture 18" descr="shutterstock_2013529.jpg"/>
            <p:cNvPicPr>
              <a:picLocks noChangeAspect="1"/>
            </p:cNvPicPr>
            <p:nvPr/>
          </p:nvPicPr>
          <p:blipFill>
            <a:blip r:embed="rId4" cstate="email"/>
            <a:stretch>
              <a:fillRect/>
            </a:stretch>
          </p:blipFill>
          <p:spPr>
            <a:xfrm>
              <a:off x="6400800" y="2539866"/>
              <a:ext cx="2284454" cy="1539722"/>
            </a:xfrm>
            <a:prstGeom prst="rect">
              <a:avLst/>
            </a:prstGeom>
            <a:scene3d>
              <a:camera prst="orthographicFront"/>
              <a:lightRig rig="threePt" dir="t"/>
            </a:scene3d>
            <a:sp3d>
              <a:bevelT/>
            </a:sp3d>
          </p:spPr>
        </p:pic>
        <p:pic>
          <p:nvPicPr>
            <p:cNvPr id="3" name="Picture 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477000" y="2590800"/>
              <a:ext cx="1574088" cy="1403685"/>
            </a:xfrm>
            <a:prstGeom prst="rect">
              <a:avLst/>
            </a:prstGeom>
          </p:spPr>
        </p:pic>
      </p:grpSp>
    </p:spTree>
    <p:extLst>
      <p:ext uri="{BB962C8B-B14F-4D97-AF65-F5344CB8AC3E}">
        <p14:creationId xmlns:p14="http://schemas.microsoft.com/office/powerpoint/2010/main" xmlns="" val="1616016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22" grpId="0" animBg="1"/>
      <p:bldP spid="1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6"/>
          <p:cNvGrpSpPr/>
          <p:nvPr/>
        </p:nvGrpSpPr>
        <p:grpSpPr>
          <a:xfrm>
            <a:off x="4381778" y="2767398"/>
            <a:ext cx="4265840" cy="3470825"/>
            <a:chOff x="2477349" y="1835730"/>
            <a:chExt cx="5568681" cy="4486530"/>
          </a:xfrm>
        </p:grpSpPr>
        <p:pic>
          <p:nvPicPr>
            <p:cNvPr id="68" name="Picture 1"/>
            <p:cNvPicPr>
              <a:picLocks noChangeAspect="1" noChangeArrowheads="1"/>
            </p:cNvPicPr>
            <p:nvPr/>
          </p:nvPicPr>
          <p:blipFill>
            <a:blip r:embed="rId3" cstate="print"/>
            <a:srcRect/>
            <a:stretch>
              <a:fillRect/>
            </a:stretch>
          </p:blipFill>
          <p:spPr bwMode="auto">
            <a:xfrm>
              <a:off x="2477349" y="1835730"/>
              <a:ext cx="4356405" cy="4349066"/>
            </a:xfrm>
            <a:prstGeom prst="rect">
              <a:avLst/>
            </a:prstGeom>
            <a:noFill/>
            <a:ln w="9525">
              <a:noFill/>
              <a:miter lim="800000"/>
              <a:headEnd/>
              <a:tailEnd/>
            </a:ln>
            <a:effectLst/>
          </p:spPr>
        </p:pic>
        <p:sp>
          <p:nvSpPr>
            <p:cNvPr id="69" name="AutoShape 10"/>
            <p:cNvSpPr>
              <a:spLocks noChangeArrowheads="1"/>
            </p:cNvSpPr>
            <p:nvPr/>
          </p:nvSpPr>
          <p:spPr bwMode="auto">
            <a:xfrm>
              <a:off x="5040184" y="3429001"/>
              <a:ext cx="541432" cy="482811"/>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sz="1600"/>
            </a:p>
          </p:txBody>
        </p:sp>
        <p:sp>
          <p:nvSpPr>
            <p:cNvPr id="70" name="AutoShape 18"/>
            <p:cNvSpPr>
              <a:spLocks noChangeArrowheads="1"/>
            </p:cNvSpPr>
            <p:nvPr/>
          </p:nvSpPr>
          <p:spPr bwMode="auto">
            <a:xfrm>
              <a:off x="2756188" y="4775623"/>
              <a:ext cx="504691" cy="488143"/>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sz="1600"/>
            </a:p>
          </p:txBody>
        </p:sp>
        <p:sp>
          <p:nvSpPr>
            <p:cNvPr id="71" name="AutoShape 6"/>
            <p:cNvSpPr>
              <a:spLocks noChangeArrowheads="1"/>
            </p:cNvSpPr>
            <p:nvPr/>
          </p:nvSpPr>
          <p:spPr bwMode="auto">
            <a:xfrm>
              <a:off x="5056357" y="2716574"/>
              <a:ext cx="541432" cy="502685"/>
            </a:xfrm>
            <a:prstGeom prst="ellipse">
              <a:avLst/>
            </a:prstGeom>
            <a:solidFill>
              <a:srgbClr val="92D050"/>
            </a:solidFill>
            <a:ln w="9525">
              <a:noFill/>
              <a:miter lim="800000"/>
              <a:headEnd/>
              <a:tailEnd/>
            </a:ln>
            <a:scene3d>
              <a:camera prst="orthographicFront"/>
              <a:lightRig rig="threePt" dir="t"/>
            </a:scene3d>
            <a:sp3d>
              <a:bevelT/>
            </a:sp3d>
          </p:spPr>
          <p:txBody>
            <a:bodyPr wrap="none" anchor="ctr"/>
            <a:lstStyle/>
            <a:p>
              <a:endParaRPr lang="en-US" sz="1600"/>
            </a:p>
          </p:txBody>
        </p:sp>
        <p:sp>
          <p:nvSpPr>
            <p:cNvPr id="72" name="AutoShape 7"/>
            <p:cNvSpPr>
              <a:spLocks noChangeArrowheads="1"/>
            </p:cNvSpPr>
            <p:nvPr/>
          </p:nvSpPr>
          <p:spPr bwMode="auto">
            <a:xfrm>
              <a:off x="4332010" y="3725378"/>
              <a:ext cx="541432" cy="502685"/>
            </a:xfrm>
            <a:prstGeom prst="ellipse">
              <a:avLst/>
            </a:prstGeom>
            <a:solidFill>
              <a:srgbClr val="0070C0"/>
            </a:solidFill>
            <a:ln w="9525">
              <a:noFill/>
              <a:miter lim="800000"/>
              <a:headEnd/>
              <a:tailEnd/>
            </a:ln>
            <a:scene3d>
              <a:camera prst="orthographicFront"/>
              <a:lightRig rig="threePt" dir="t"/>
            </a:scene3d>
            <a:sp3d>
              <a:bevelT/>
            </a:sp3d>
          </p:spPr>
          <p:txBody>
            <a:bodyPr wrap="none" anchor="ctr"/>
            <a:lstStyle/>
            <a:p>
              <a:endParaRPr lang="en-US" sz="1600"/>
            </a:p>
          </p:txBody>
        </p:sp>
        <p:sp>
          <p:nvSpPr>
            <p:cNvPr id="74" name="AutoShape 9"/>
            <p:cNvSpPr>
              <a:spLocks noChangeArrowheads="1"/>
            </p:cNvSpPr>
            <p:nvPr/>
          </p:nvSpPr>
          <p:spPr bwMode="auto">
            <a:xfrm>
              <a:off x="3356818" y="2647758"/>
              <a:ext cx="541432" cy="502685"/>
            </a:xfrm>
            <a:prstGeom prst="ellipse">
              <a:avLst/>
            </a:prstGeom>
            <a:solidFill>
              <a:srgbClr val="FFFF00"/>
            </a:solidFill>
            <a:ln w="9525">
              <a:noFill/>
              <a:miter lim="800000"/>
              <a:headEnd/>
              <a:tailEnd/>
            </a:ln>
            <a:scene3d>
              <a:camera prst="orthographicFront"/>
              <a:lightRig rig="threePt" dir="t"/>
            </a:scene3d>
            <a:sp3d>
              <a:bevelT/>
            </a:sp3d>
          </p:spPr>
          <p:txBody>
            <a:bodyPr wrap="none" anchor="ctr"/>
            <a:lstStyle/>
            <a:p>
              <a:endParaRPr lang="en-US" sz="1600"/>
            </a:p>
          </p:txBody>
        </p:sp>
        <p:sp>
          <p:nvSpPr>
            <p:cNvPr id="75" name="AutoShape 11"/>
            <p:cNvSpPr>
              <a:spLocks noChangeArrowheads="1"/>
            </p:cNvSpPr>
            <p:nvPr/>
          </p:nvSpPr>
          <p:spPr bwMode="auto">
            <a:xfrm>
              <a:off x="4114119" y="4468726"/>
              <a:ext cx="541432" cy="502685"/>
            </a:xfrm>
            <a:prstGeom prst="ellipse">
              <a:avLst/>
            </a:prstGeom>
            <a:solidFill>
              <a:srgbClr val="00B0F0"/>
            </a:solidFill>
            <a:ln w="9525">
              <a:noFill/>
              <a:miter lim="800000"/>
              <a:headEnd/>
              <a:tailEnd/>
            </a:ln>
            <a:scene3d>
              <a:camera prst="orthographicFront"/>
              <a:lightRig rig="threePt" dir="t"/>
            </a:scene3d>
            <a:sp3d>
              <a:bevelT/>
            </a:sp3d>
          </p:spPr>
          <p:txBody>
            <a:bodyPr wrap="none" anchor="ctr"/>
            <a:lstStyle/>
            <a:p>
              <a:endParaRPr lang="en-US" sz="1600"/>
            </a:p>
          </p:txBody>
        </p:sp>
        <p:sp>
          <p:nvSpPr>
            <p:cNvPr id="78" name="AutoShape 14"/>
            <p:cNvSpPr>
              <a:spLocks noChangeArrowheads="1"/>
            </p:cNvSpPr>
            <p:nvPr/>
          </p:nvSpPr>
          <p:spPr bwMode="auto">
            <a:xfrm>
              <a:off x="3260880" y="3809390"/>
              <a:ext cx="541432" cy="502685"/>
            </a:xfrm>
            <a:prstGeom prst="ellipse">
              <a:avLst/>
            </a:prstGeom>
            <a:solidFill>
              <a:srgbClr val="92D050"/>
            </a:solidFill>
            <a:ln w="9525">
              <a:noFill/>
              <a:miter lim="800000"/>
              <a:headEnd/>
              <a:tailEnd/>
            </a:ln>
            <a:scene3d>
              <a:camera prst="orthographicFront"/>
              <a:lightRig rig="threePt" dir="t"/>
            </a:scene3d>
            <a:sp3d>
              <a:bevelT/>
            </a:sp3d>
          </p:spPr>
          <p:txBody>
            <a:bodyPr wrap="none" anchor="ctr"/>
            <a:lstStyle/>
            <a:p>
              <a:endParaRPr lang="en-US" sz="1600"/>
            </a:p>
          </p:txBody>
        </p:sp>
        <p:sp>
          <p:nvSpPr>
            <p:cNvPr id="79" name="AutoShape 15"/>
            <p:cNvSpPr>
              <a:spLocks noChangeArrowheads="1"/>
            </p:cNvSpPr>
            <p:nvPr/>
          </p:nvSpPr>
          <p:spPr bwMode="auto">
            <a:xfrm>
              <a:off x="3753188" y="5138256"/>
              <a:ext cx="541432" cy="502685"/>
            </a:xfrm>
            <a:prstGeom prst="ellipse">
              <a:avLst/>
            </a:prstGeom>
            <a:solidFill>
              <a:srgbClr val="FFFF00"/>
            </a:solidFill>
            <a:ln w="9525">
              <a:noFill/>
              <a:miter lim="800000"/>
              <a:headEnd/>
              <a:tailEnd/>
            </a:ln>
            <a:scene3d>
              <a:camera prst="orthographicFront"/>
              <a:lightRig rig="threePt" dir="t"/>
            </a:scene3d>
            <a:sp3d>
              <a:bevelT/>
            </a:sp3d>
          </p:spPr>
          <p:txBody>
            <a:bodyPr wrap="none" anchor="ctr"/>
            <a:lstStyle/>
            <a:p>
              <a:endParaRPr lang="en-US" sz="1600"/>
            </a:p>
          </p:txBody>
        </p:sp>
        <p:sp>
          <p:nvSpPr>
            <p:cNvPr id="80" name="AutoShape 16"/>
            <p:cNvSpPr>
              <a:spLocks noChangeArrowheads="1"/>
            </p:cNvSpPr>
            <p:nvPr/>
          </p:nvSpPr>
          <p:spPr bwMode="auto">
            <a:xfrm>
              <a:off x="3753189" y="1911928"/>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sz="1600"/>
            </a:p>
          </p:txBody>
        </p:sp>
        <p:sp>
          <p:nvSpPr>
            <p:cNvPr id="85" name="TextBox 84"/>
            <p:cNvSpPr txBox="1"/>
            <p:nvPr/>
          </p:nvSpPr>
          <p:spPr>
            <a:xfrm>
              <a:off x="4779815" y="3449779"/>
              <a:ext cx="2462645" cy="517198"/>
            </a:xfrm>
            <a:prstGeom prst="rect">
              <a:avLst/>
            </a:prstGeom>
            <a:solidFill>
              <a:srgbClr val="0070C0"/>
            </a:solidFill>
            <a:scene3d>
              <a:camera prst="orthographicFront"/>
              <a:lightRig rig="threePt" dir="t"/>
            </a:scene3d>
            <a:sp3d>
              <a:bevelT/>
            </a:sp3d>
          </p:spPr>
          <p:txBody>
            <a:bodyPr wrap="square" rtlCol="0">
              <a:spAutoFit/>
            </a:bodyPr>
            <a:lstStyle/>
            <a:p>
              <a:pPr algn="ctr"/>
              <a:r>
                <a:rPr lang="en-US" sz="2000" b="1" dirty="0" smtClean="0">
                  <a:solidFill>
                    <a:schemeClr val="bg1"/>
                  </a:solidFill>
                  <a:effectLst>
                    <a:outerShdw blurRad="38100" dist="38100" dir="2700000" algn="tl">
                      <a:srgbClr val="000000">
                        <a:alpha val="43137"/>
                      </a:srgbClr>
                    </a:outerShdw>
                  </a:effectLst>
                </a:rPr>
                <a:t>Leadership</a:t>
              </a:r>
              <a:endParaRPr lang="en-US" sz="2000" b="1" dirty="0">
                <a:solidFill>
                  <a:schemeClr val="bg1"/>
                </a:solidFill>
                <a:effectLst>
                  <a:outerShdw blurRad="38100" dist="38100" dir="2700000" algn="tl">
                    <a:srgbClr val="000000">
                      <a:alpha val="43137"/>
                    </a:srgbClr>
                  </a:outerShdw>
                </a:effectLst>
              </a:endParaRPr>
            </a:p>
          </p:txBody>
        </p:sp>
        <p:sp>
          <p:nvSpPr>
            <p:cNvPr id="86" name="TextBox 85"/>
            <p:cNvSpPr txBox="1"/>
            <p:nvPr/>
          </p:nvSpPr>
          <p:spPr>
            <a:xfrm>
              <a:off x="5327074" y="4038600"/>
              <a:ext cx="2462645" cy="517198"/>
            </a:xfrm>
            <a:prstGeom prst="rect">
              <a:avLst/>
            </a:prstGeom>
            <a:solidFill>
              <a:srgbClr val="00CCFF"/>
            </a:solidFill>
            <a:scene3d>
              <a:camera prst="orthographicFront"/>
              <a:lightRig rig="threePt" dir="t"/>
            </a:scene3d>
            <a:sp3d>
              <a:bevelT/>
            </a:sp3d>
          </p:spPr>
          <p:txBody>
            <a:bodyPr wrap="square" rtlCol="0">
              <a:spAutoFit/>
            </a:bodyPr>
            <a:lstStyle/>
            <a:p>
              <a:pPr algn="ctr"/>
              <a:r>
                <a:rPr lang="en-US" sz="2000" b="1" dirty="0" smtClean="0">
                  <a:effectLst>
                    <a:outerShdw blurRad="38100" dist="38100" dir="2700000" algn="tl">
                      <a:srgbClr val="000000">
                        <a:alpha val="43137"/>
                      </a:srgbClr>
                    </a:outerShdw>
                  </a:effectLst>
                </a:rPr>
                <a:t>Processes</a:t>
              </a:r>
              <a:endParaRPr lang="en-US" sz="2000" b="1" dirty="0">
                <a:effectLst>
                  <a:outerShdw blurRad="38100" dist="38100" dir="2700000" algn="tl">
                    <a:srgbClr val="000000">
                      <a:alpha val="43137"/>
                    </a:srgbClr>
                  </a:outerShdw>
                </a:effectLst>
              </a:endParaRPr>
            </a:p>
          </p:txBody>
        </p:sp>
        <p:sp>
          <p:nvSpPr>
            <p:cNvPr id="87" name="TextBox 86"/>
            <p:cNvSpPr txBox="1"/>
            <p:nvPr/>
          </p:nvSpPr>
          <p:spPr>
            <a:xfrm>
              <a:off x="5583385" y="4627421"/>
              <a:ext cx="2462645" cy="517198"/>
            </a:xfrm>
            <a:prstGeom prst="rect">
              <a:avLst/>
            </a:prstGeom>
            <a:solidFill>
              <a:srgbClr val="33CC33"/>
            </a:solidFill>
            <a:scene3d>
              <a:camera prst="orthographicFront"/>
              <a:lightRig rig="threePt" dir="t"/>
            </a:scene3d>
            <a:sp3d>
              <a:bevelT/>
            </a:sp3d>
          </p:spPr>
          <p:txBody>
            <a:bodyPr wrap="square" rtlCol="0">
              <a:spAutoFit/>
            </a:bodyPr>
            <a:lstStyle/>
            <a:p>
              <a:pPr algn="ctr"/>
              <a:r>
                <a:rPr lang="en-US" sz="2000" b="1" dirty="0" smtClean="0">
                  <a:effectLst>
                    <a:outerShdw blurRad="38100" dist="38100" dir="2700000" algn="tl">
                      <a:srgbClr val="000000">
                        <a:alpha val="43137"/>
                      </a:srgbClr>
                    </a:outerShdw>
                  </a:effectLst>
                </a:rPr>
                <a:t>Infrastructure</a:t>
              </a:r>
              <a:endParaRPr lang="en-US" sz="2000" b="1" dirty="0">
                <a:effectLst>
                  <a:outerShdw blurRad="38100" dist="38100" dir="2700000" algn="tl">
                    <a:srgbClr val="000000">
                      <a:alpha val="43137"/>
                    </a:srgbClr>
                  </a:outerShdw>
                </a:effectLst>
              </a:endParaRPr>
            </a:p>
          </p:txBody>
        </p:sp>
        <p:sp>
          <p:nvSpPr>
            <p:cNvPr id="88" name="TextBox 87"/>
            <p:cNvSpPr txBox="1"/>
            <p:nvPr/>
          </p:nvSpPr>
          <p:spPr>
            <a:xfrm>
              <a:off x="5476013" y="5216243"/>
              <a:ext cx="2462645" cy="517198"/>
            </a:xfrm>
            <a:prstGeom prst="rect">
              <a:avLst/>
            </a:prstGeom>
            <a:solidFill>
              <a:srgbClr val="FFFF00"/>
            </a:solidFill>
            <a:scene3d>
              <a:camera prst="orthographicFront"/>
              <a:lightRig rig="threePt" dir="t"/>
            </a:scene3d>
            <a:sp3d>
              <a:bevelT/>
            </a:sp3d>
          </p:spPr>
          <p:txBody>
            <a:bodyPr wrap="square" rtlCol="0">
              <a:spAutoFit/>
            </a:bodyPr>
            <a:lstStyle/>
            <a:p>
              <a:pPr algn="ctr"/>
              <a:r>
                <a:rPr lang="en-US" sz="2000" b="1" dirty="0" smtClean="0">
                  <a:effectLst>
                    <a:outerShdw blurRad="38100" dist="38100" dir="2700000" algn="tl">
                      <a:srgbClr val="000000">
                        <a:alpha val="43137"/>
                      </a:srgbClr>
                    </a:outerShdw>
                  </a:effectLst>
                </a:rPr>
                <a:t>Population</a:t>
              </a:r>
              <a:endParaRPr lang="en-US" sz="2000" b="1" dirty="0">
                <a:effectLst>
                  <a:outerShdw blurRad="38100" dist="38100" dir="2700000" algn="tl">
                    <a:srgbClr val="000000">
                      <a:alpha val="43137"/>
                    </a:srgbClr>
                  </a:outerShdw>
                </a:effectLst>
              </a:endParaRPr>
            </a:p>
          </p:txBody>
        </p:sp>
        <p:sp>
          <p:nvSpPr>
            <p:cNvPr id="89" name="TextBox 88"/>
            <p:cNvSpPr txBox="1"/>
            <p:nvPr/>
          </p:nvSpPr>
          <p:spPr>
            <a:xfrm>
              <a:off x="4776357" y="5805062"/>
              <a:ext cx="2462645" cy="517198"/>
            </a:xfrm>
            <a:prstGeom prst="rect">
              <a:avLst/>
            </a:prstGeom>
            <a:solidFill>
              <a:srgbClr val="FF0000"/>
            </a:solidFill>
            <a:scene3d>
              <a:camera prst="orthographicFront"/>
              <a:lightRig rig="threePt" dir="t"/>
            </a:scene3d>
            <a:sp3d>
              <a:bevelT/>
            </a:sp3d>
          </p:spPr>
          <p:txBody>
            <a:bodyPr wrap="square" rtlCol="0">
              <a:spAutoFit/>
            </a:bodyPr>
            <a:lstStyle/>
            <a:p>
              <a:pPr algn="ctr"/>
              <a:r>
                <a:rPr lang="en-US" sz="2000" b="1" dirty="0" smtClean="0">
                  <a:solidFill>
                    <a:schemeClr val="bg1"/>
                  </a:solidFill>
                  <a:effectLst>
                    <a:outerShdw blurRad="38100" dist="38100" dir="2700000" algn="tl">
                      <a:srgbClr val="000000">
                        <a:alpha val="43137"/>
                      </a:srgbClr>
                    </a:outerShdw>
                  </a:effectLst>
                </a:rPr>
                <a:t>Action Units</a:t>
              </a:r>
              <a:endParaRPr lang="en-US" sz="2000" b="1" dirty="0">
                <a:solidFill>
                  <a:schemeClr val="bg1"/>
                </a:solidFill>
                <a:effectLst>
                  <a:outerShdw blurRad="38100" dist="38100" dir="2700000" algn="tl">
                    <a:srgbClr val="000000">
                      <a:alpha val="43137"/>
                    </a:srgbClr>
                  </a:outerShdw>
                </a:effectLst>
              </a:endParaRPr>
            </a:p>
          </p:txBody>
        </p:sp>
        <p:sp>
          <p:nvSpPr>
            <p:cNvPr id="95" name="AutoShape 11"/>
            <p:cNvSpPr>
              <a:spLocks noChangeArrowheads="1"/>
            </p:cNvSpPr>
            <p:nvPr/>
          </p:nvSpPr>
          <p:spPr bwMode="auto">
            <a:xfrm>
              <a:off x="3999769" y="3158369"/>
              <a:ext cx="541432" cy="502685"/>
            </a:xfrm>
            <a:prstGeom prst="ellipse">
              <a:avLst/>
            </a:prstGeom>
            <a:solidFill>
              <a:srgbClr val="00B0F0"/>
            </a:solidFill>
            <a:ln w="9525">
              <a:noFill/>
              <a:miter lim="800000"/>
              <a:headEnd/>
              <a:tailEnd/>
            </a:ln>
            <a:scene3d>
              <a:camera prst="orthographicFront"/>
              <a:lightRig rig="threePt" dir="t"/>
            </a:scene3d>
            <a:sp3d>
              <a:bevelT/>
            </a:sp3d>
          </p:spPr>
          <p:txBody>
            <a:bodyPr wrap="none" anchor="ctr"/>
            <a:lstStyle/>
            <a:p>
              <a:endParaRPr lang="en-US" sz="1600"/>
            </a:p>
          </p:txBody>
        </p:sp>
      </p:grpSp>
      <p:grpSp>
        <p:nvGrpSpPr>
          <p:cNvPr id="2" name="Group 47"/>
          <p:cNvGrpSpPr/>
          <p:nvPr/>
        </p:nvGrpSpPr>
        <p:grpSpPr>
          <a:xfrm>
            <a:off x="2532312" y="1884684"/>
            <a:ext cx="2207567" cy="1710777"/>
            <a:chOff x="1465117" y="1194954"/>
            <a:chExt cx="6556664" cy="5081155"/>
          </a:xfrm>
        </p:grpSpPr>
        <p:sp>
          <p:nvSpPr>
            <p:cNvPr id="49" name="Freeform 48"/>
            <p:cNvSpPr/>
            <p:nvPr/>
          </p:nvSpPr>
          <p:spPr>
            <a:xfrm>
              <a:off x="1465117" y="1194954"/>
              <a:ext cx="6556664" cy="5081155"/>
            </a:xfrm>
            <a:custGeom>
              <a:avLst/>
              <a:gdLst>
                <a:gd name="connsiteX0" fmla="*/ 0 w 4935682"/>
                <a:gd name="connsiteY0" fmla="*/ 1911927 h 3990109"/>
                <a:gd name="connsiteX1" fmla="*/ 1163782 w 4935682"/>
                <a:gd name="connsiteY1" fmla="*/ 1392382 h 3990109"/>
                <a:gd name="connsiteX2" fmla="*/ 1319646 w 4935682"/>
                <a:gd name="connsiteY2" fmla="*/ 800100 h 3990109"/>
                <a:gd name="connsiteX3" fmla="*/ 1278082 w 4935682"/>
                <a:gd name="connsiteY3" fmla="*/ 706582 h 3990109"/>
                <a:gd name="connsiteX4" fmla="*/ 1257300 w 4935682"/>
                <a:gd name="connsiteY4" fmla="*/ 457200 h 3990109"/>
                <a:gd name="connsiteX5" fmla="*/ 2015837 w 4935682"/>
                <a:gd name="connsiteY5" fmla="*/ 0 h 3990109"/>
                <a:gd name="connsiteX6" fmla="*/ 2545773 w 4935682"/>
                <a:gd name="connsiteY6" fmla="*/ 93518 h 3990109"/>
                <a:gd name="connsiteX7" fmla="*/ 2618510 w 4935682"/>
                <a:gd name="connsiteY7" fmla="*/ 51954 h 3990109"/>
                <a:gd name="connsiteX8" fmla="*/ 2691246 w 4935682"/>
                <a:gd name="connsiteY8" fmla="*/ 207818 h 3990109"/>
                <a:gd name="connsiteX9" fmla="*/ 2867891 w 4935682"/>
                <a:gd name="connsiteY9" fmla="*/ 114300 h 3990109"/>
                <a:gd name="connsiteX10" fmla="*/ 2971800 w 4935682"/>
                <a:gd name="connsiteY10" fmla="*/ 155863 h 3990109"/>
                <a:gd name="connsiteX11" fmla="*/ 2982191 w 4935682"/>
                <a:gd name="connsiteY11" fmla="*/ 270163 h 3990109"/>
                <a:gd name="connsiteX12" fmla="*/ 3023755 w 4935682"/>
                <a:gd name="connsiteY12" fmla="*/ 301336 h 3990109"/>
                <a:gd name="connsiteX13" fmla="*/ 3044537 w 4935682"/>
                <a:gd name="connsiteY13" fmla="*/ 374073 h 3990109"/>
                <a:gd name="connsiteX14" fmla="*/ 3065319 w 4935682"/>
                <a:gd name="connsiteY14" fmla="*/ 436418 h 3990109"/>
                <a:gd name="connsiteX15" fmla="*/ 3148446 w 4935682"/>
                <a:gd name="connsiteY15" fmla="*/ 446809 h 3990109"/>
                <a:gd name="connsiteX16" fmla="*/ 3221182 w 4935682"/>
                <a:gd name="connsiteY16" fmla="*/ 613063 h 3990109"/>
                <a:gd name="connsiteX17" fmla="*/ 3325091 w 4935682"/>
                <a:gd name="connsiteY17" fmla="*/ 696191 h 3990109"/>
                <a:gd name="connsiteX18" fmla="*/ 3366655 w 4935682"/>
                <a:gd name="connsiteY18" fmla="*/ 685800 h 3990109"/>
                <a:gd name="connsiteX19" fmla="*/ 3366655 w 4935682"/>
                <a:gd name="connsiteY19" fmla="*/ 727363 h 3990109"/>
                <a:gd name="connsiteX20" fmla="*/ 3657600 w 4935682"/>
                <a:gd name="connsiteY20" fmla="*/ 789709 h 3990109"/>
                <a:gd name="connsiteX21" fmla="*/ 3564082 w 4935682"/>
                <a:gd name="connsiteY21" fmla="*/ 893618 h 3990109"/>
                <a:gd name="connsiteX22" fmla="*/ 3636819 w 4935682"/>
                <a:gd name="connsiteY22" fmla="*/ 1091045 h 3990109"/>
                <a:gd name="connsiteX23" fmla="*/ 3491346 w 4935682"/>
                <a:gd name="connsiteY23" fmla="*/ 1174173 h 3990109"/>
                <a:gd name="connsiteX24" fmla="*/ 3418610 w 4935682"/>
                <a:gd name="connsiteY24" fmla="*/ 1288473 h 3990109"/>
                <a:gd name="connsiteX25" fmla="*/ 3325091 w 4935682"/>
                <a:gd name="connsiteY25" fmla="*/ 1392382 h 3990109"/>
                <a:gd name="connsiteX26" fmla="*/ 3262746 w 4935682"/>
                <a:gd name="connsiteY26" fmla="*/ 1537854 h 3990109"/>
                <a:gd name="connsiteX27" fmla="*/ 3345873 w 4935682"/>
                <a:gd name="connsiteY27" fmla="*/ 1548245 h 3990109"/>
                <a:gd name="connsiteX28" fmla="*/ 3293919 w 4935682"/>
                <a:gd name="connsiteY28" fmla="*/ 1631373 h 3990109"/>
                <a:gd name="connsiteX29" fmla="*/ 3418610 w 4935682"/>
                <a:gd name="connsiteY29" fmla="*/ 1818409 h 3990109"/>
                <a:gd name="connsiteX30" fmla="*/ 3491346 w 4935682"/>
                <a:gd name="connsiteY30" fmla="*/ 1818409 h 3990109"/>
                <a:gd name="connsiteX31" fmla="*/ 3501737 w 4935682"/>
                <a:gd name="connsiteY31" fmla="*/ 1880754 h 3990109"/>
                <a:gd name="connsiteX32" fmla="*/ 3605646 w 4935682"/>
                <a:gd name="connsiteY32" fmla="*/ 1953491 h 3990109"/>
                <a:gd name="connsiteX33" fmla="*/ 3616037 w 4935682"/>
                <a:gd name="connsiteY33" fmla="*/ 2119745 h 3990109"/>
                <a:gd name="connsiteX34" fmla="*/ 3896591 w 4935682"/>
                <a:gd name="connsiteY34" fmla="*/ 2202873 h 3990109"/>
                <a:gd name="connsiteX35" fmla="*/ 4094019 w 4935682"/>
                <a:gd name="connsiteY35" fmla="*/ 2369127 h 3990109"/>
                <a:gd name="connsiteX36" fmla="*/ 4260273 w 4935682"/>
                <a:gd name="connsiteY36" fmla="*/ 2369127 h 3990109"/>
                <a:gd name="connsiteX37" fmla="*/ 4322619 w 4935682"/>
                <a:gd name="connsiteY37" fmla="*/ 2493818 h 3990109"/>
                <a:gd name="connsiteX38" fmla="*/ 4499264 w 4935682"/>
                <a:gd name="connsiteY38" fmla="*/ 2639291 h 3990109"/>
                <a:gd name="connsiteX39" fmla="*/ 4509655 w 4935682"/>
                <a:gd name="connsiteY39" fmla="*/ 2878282 h 3990109"/>
                <a:gd name="connsiteX40" fmla="*/ 4468091 w 4935682"/>
                <a:gd name="connsiteY40" fmla="*/ 2961409 h 3990109"/>
                <a:gd name="connsiteX41" fmla="*/ 4478482 w 4935682"/>
                <a:gd name="connsiteY41" fmla="*/ 3075709 h 3990109"/>
                <a:gd name="connsiteX42" fmla="*/ 4655128 w 4935682"/>
                <a:gd name="connsiteY42" fmla="*/ 3169227 h 3990109"/>
                <a:gd name="connsiteX43" fmla="*/ 4696691 w 4935682"/>
                <a:gd name="connsiteY43" fmla="*/ 3335482 h 3990109"/>
                <a:gd name="connsiteX44" fmla="*/ 4821382 w 4935682"/>
                <a:gd name="connsiteY44" fmla="*/ 3397827 h 3990109"/>
                <a:gd name="connsiteX45" fmla="*/ 4831773 w 4935682"/>
                <a:gd name="connsiteY45" fmla="*/ 3480954 h 3990109"/>
                <a:gd name="connsiteX46" fmla="*/ 4935682 w 4935682"/>
                <a:gd name="connsiteY46" fmla="*/ 3553691 h 3990109"/>
                <a:gd name="connsiteX47" fmla="*/ 4727864 w 4935682"/>
                <a:gd name="connsiteY47" fmla="*/ 3709554 h 3990109"/>
                <a:gd name="connsiteX48" fmla="*/ 4665519 w 4935682"/>
                <a:gd name="connsiteY48" fmla="*/ 3595254 h 3990109"/>
                <a:gd name="connsiteX49" fmla="*/ 4603173 w 4935682"/>
                <a:gd name="connsiteY49" fmla="*/ 3584863 h 3990109"/>
                <a:gd name="connsiteX50" fmla="*/ 4520046 w 4935682"/>
                <a:gd name="connsiteY50" fmla="*/ 3491345 h 3990109"/>
                <a:gd name="connsiteX51" fmla="*/ 4166755 w 4935682"/>
                <a:gd name="connsiteY51" fmla="*/ 3574473 h 3990109"/>
                <a:gd name="connsiteX52" fmla="*/ 4094019 w 4935682"/>
                <a:gd name="connsiteY52" fmla="*/ 3813463 h 3990109"/>
                <a:gd name="connsiteX53" fmla="*/ 3906982 w 4935682"/>
                <a:gd name="connsiteY53" fmla="*/ 3990109 h 3990109"/>
                <a:gd name="connsiteX54" fmla="*/ 2909455 w 4935682"/>
                <a:gd name="connsiteY54" fmla="*/ 3958936 h 3990109"/>
                <a:gd name="connsiteX55" fmla="*/ 1652155 w 4935682"/>
                <a:gd name="connsiteY55" fmla="*/ 3086100 h 3990109"/>
                <a:gd name="connsiteX56" fmla="*/ 758537 w 4935682"/>
                <a:gd name="connsiteY56" fmla="*/ 2587336 h 3990109"/>
                <a:gd name="connsiteX57" fmla="*/ 207819 w 4935682"/>
                <a:gd name="connsiteY57" fmla="*/ 2504209 h 3990109"/>
                <a:gd name="connsiteX58" fmla="*/ 228600 w 4935682"/>
                <a:gd name="connsiteY58" fmla="*/ 2400300 h 3990109"/>
                <a:gd name="connsiteX59" fmla="*/ 114300 w 4935682"/>
                <a:gd name="connsiteY59" fmla="*/ 2400300 h 3990109"/>
                <a:gd name="connsiteX60" fmla="*/ 93519 w 4935682"/>
                <a:gd name="connsiteY60" fmla="*/ 2213263 h 3990109"/>
                <a:gd name="connsiteX61" fmla="*/ 0 w 4935682"/>
                <a:gd name="connsiteY61" fmla="*/ 1911927 h 399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935682" h="3990109">
                  <a:moveTo>
                    <a:pt x="0" y="1911927"/>
                  </a:moveTo>
                  <a:lnTo>
                    <a:pt x="1163782" y="1392382"/>
                  </a:lnTo>
                  <a:lnTo>
                    <a:pt x="1319646" y="800100"/>
                  </a:lnTo>
                  <a:lnTo>
                    <a:pt x="1278082" y="706582"/>
                  </a:lnTo>
                  <a:lnTo>
                    <a:pt x="1257300" y="457200"/>
                  </a:lnTo>
                  <a:lnTo>
                    <a:pt x="2015837" y="0"/>
                  </a:lnTo>
                  <a:lnTo>
                    <a:pt x="2545773" y="93518"/>
                  </a:lnTo>
                  <a:lnTo>
                    <a:pt x="2618510" y="51954"/>
                  </a:lnTo>
                  <a:lnTo>
                    <a:pt x="2691246" y="207818"/>
                  </a:lnTo>
                  <a:lnTo>
                    <a:pt x="2867891" y="114300"/>
                  </a:lnTo>
                  <a:lnTo>
                    <a:pt x="2971800" y="155863"/>
                  </a:lnTo>
                  <a:lnTo>
                    <a:pt x="2982191" y="270163"/>
                  </a:lnTo>
                  <a:lnTo>
                    <a:pt x="3023755" y="301336"/>
                  </a:lnTo>
                  <a:lnTo>
                    <a:pt x="3044537" y="374073"/>
                  </a:lnTo>
                  <a:lnTo>
                    <a:pt x="3065319" y="436418"/>
                  </a:lnTo>
                  <a:lnTo>
                    <a:pt x="3148446" y="446809"/>
                  </a:lnTo>
                  <a:lnTo>
                    <a:pt x="3221182" y="613063"/>
                  </a:lnTo>
                  <a:lnTo>
                    <a:pt x="3325091" y="696191"/>
                  </a:lnTo>
                  <a:lnTo>
                    <a:pt x="3366655" y="685800"/>
                  </a:lnTo>
                  <a:lnTo>
                    <a:pt x="3366655" y="727363"/>
                  </a:lnTo>
                  <a:lnTo>
                    <a:pt x="3657600" y="789709"/>
                  </a:lnTo>
                  <a:lnTo>
                    <a:pt x="3564082" y="893618"/>
                  </a:lnTo>
                  <a:lnTo>
                    <a:pt x="3636819" y="1091045"/>
                  </a:lnTo>
                  <a:lnTo>
                    <a:pt x="3491346" y="1174173"/>
                  </a:lnTo>
                  <a:lnTo>
                    <a:pt x="3418610" y="1288473"/>
                  </a:lnTo>
                  <a:lnTo>
                    <a:pt x="3325091" y="1392382"/>
                  </a:lnTo>
                  <a:lnTo>
                    <a:pt x="3262746" y="1537854"/>
                  </a:lnTo>
                  <a:lnTo>
                    <a:pt x="3345873" y="1548245"/>
                  </a:lnTo>
                  <a:lnTo>
                    <a:pt x="3293919" y="1631373"/>
                  </a:lnTo>
                  <a:cubicBezTo>
                    <a:pt x="3410025" y="1821364"/>
                    <a:pt x="3335154" y="1818409"/>
                    <a:pt x="3418610" y="1818409"/>
                  </a:cubicBezTo>
                  <a:lnTo>
                    <a:pt x="3491346" y="1818409"/>
                  </a:lnTo>
                  <a:lnTo>
                    <a:pt x="3501737" y="1880754"/>
                  </a:lnTo>
                  <a:lnTo>
                    <a:pt x="3605646" y="1953491"/>
                  </a:lnTo>
                  <a:lnTo>
                    <a:pt x="3616037" y="2119745"/>
                  </a:lnTo>
                  <a:lnTo>
                    <a:pt x="3896591" y="2202873"/>
                  </a:lnTo>
                  <a:lnTo>
                    <a:pt x="4094019" y="2369127"/>
                  </a:lnTo>
                  <a:lnTo>
                    <a:pt x="4260273" y="2369127"/>
                  </a:lnTo>
                  <a:lnTo>
                    <a:pt x="4322619" y="2493818"/>
                  </a:lnTo>
                  <a:lnTo>
                    <a:pt x="4499264" y="2639291"/>
                  </a:lnTo>
                  <a:lnTo>
                    <a:pt x="4509655" y="2878282"/>
                  </a:lnTo>
                  <a:lnTo>
                    <a:pt x="4468091" y="2961409"/>
                  </a:lnTo>
                  <a:lnTo>
                    <a:pt x="4478482" y="3075709"/>
                  </a:lnTo>
                  <a:lnTo>
                    <a:pt x="4655128" y="3169227"/>
                  </a:lnTo>
                  <a:lnTo>
                    <a:pt x="4696691" y="3335482"/>
                  </a:lnTo>
                  <a:lnTo>
                    <a:pt x="4821382" y="3397827"/>
                  </a:lnTo>
                  <a:lnTo>
                    <a:pt x="4831773" y="3480954"/>
                  </a:lnTo>
                  <a:lnTo>
                    <a:pt x="4935682" y="3553691"/>
                  </a:lnTo>
                  <a:cubicBezTo>
                    <a:pt x="4725159" y="3722109"/>
                    <a:pt x="4727864" y="3808657"/>
                    <a:pt x="4727864" y="3709554"/>
                  </a:cubicBezTo>
                  <a:lnTo>
                    <a:pt x="4665519" y="3595254"/>
                  </a:lnTo>
                  <a:lnTo>
                    <a:pt x="4603173" y="3584863"/>
                  </a:lnTo>
                  <a:lnTo>
                    <a:pt x="4520046" y="3491345"/>
                  </a:lnTo>
                  <a:lnTo>
                    <a:pt x="4166755" y="3574473"/>
                  </a:lnTo>
                  <a:lnTo>
                    <a:pt x="4094019" y="3813463"/>
                  </a:lnTo>
                  <a:lnTo>
                    <a:pt x="3906982" y="3990109"/>
                  </a:lnTo>
                  <a:lnTo>
                    <a:pt x="2909455" y="3958936"/>
                  </a:lnTo>
                  <a:lnTo>
                    <a:pt x="1652155" y="3086100"/>
                  </a:lnTo>
                  <a:lnTo>
                    <a:pt x="758537" y="2587336"/>
                  </a:lnTo>
                  <a:lnTo>
                    <a:pt x="207819" y="2504209"/>
                  </a:lnTo>
                  <a:lnTo>
                    <a:pt x="228600" y="2400300"/>
                  </a:lnTo>
                  <a:lnTo>
                    <a:pt x="114300" y="2400300"/>
                  </a:lnTo>
                  <a:cubicBezTo>
                    <a:pt x="103718" y="2209805"/>
                    <a:pt x="166352" y="2213263"/>
                    <a:pt x="93519" y="2213263"/>
                  </a:cubicBezTo>
                  <a:lnTo>
                    <a:pt x="0" y="1911927"/>
                  </a:lnTo>
                  <a:close/>
                </a:path>
              </a:pathLst>
            </a:custGeom>
            <a:solidFill>
              <a:srgbClr val="FFCCCC"/>
            </a:solidFill>
            <a:ln>
              <a:noFill/>
            </a:ln>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46"/>
            <p:cNvGrpSpPr/>
            <p:nvPr/>
          </p:nvGrpSpPr>
          <p:grpSpPr>
            <a:xfrm>
              <a:off x="1859656" y="1371600"/>
              <a:ext cx="5859096" cy="4852325"/>
              <a:chOff x="1277766" y="1558636"/>
              <a:chExt cx="5859096" cy="4852325"/>
            </a:xfrm>
          </p:grpSpPr>
          <p:sp>
            <p:nvSpPr>
              <p:cNvPr id="51" name="AutoShape 10"/>
              <p:cNvSpPr>
                <a:spLocks noChangeArrowheads="1"/>
              </p:cNvSpPr>
              <p:nvPr/>
            </p:nvSpPr>
            <p:spPr bwMode="auto">
              <a:xfrm>
                <a:off x="4437513" y="3366655"/>
                <a:ext cx="541432" cy="482811"/>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52" name="AutoShape 18"/>
              <p:cNvSpPr>
                <a:spLocks noChangeArrowheads="1"/>
              </p:cNvSpPr>
              <p:nvPr/>
            </p:nvSpPr>
            <p:spPr bwMode="auto">
              <a:xfrm>
                <a:off x="5334998" y="5922818"/>
                <a:ext cx="504691" cy="488143"/>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53" name="AutoShape 6"/>
              <p:cNvSpPr>
                <a:spLocks noChangeArrowheads="1"/>
              </p:cNvSpPr>
              <p:nvPr/>
            </p:nvSpPr>
            <p:spPr bwMode="auto">
              <a:xfrm>
                <a:off x="3073480" y="2580762"/>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54" name="AutoShape 7"/>
              <p:cNvSpPr>
                <a:spLocks noChangeArrowheads="1"/>
              </p:cNvSpPr>
              <p:nvPr/>
            </p:nvSpPr>
            <p:spPr bwMode="auto">
              <a:xfrm>
                <a:off x="3719435" y="3456870"/>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55" name="AutoShape 8"/>
              <p:cNvSpPr>
                <a:spLocks noChangeArrowheads="1"/>
              </p:cNvSpPr>
              <p:nvPr/>
            </p:nvSpPr>
            <p:spPr bwMode="auto">
              <a:xfrm>
                <a:off x="2889518" y="3398463"/>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56" name="AutoShape 9"/>
              <p:cNvSpPr>
                <a:spLocks noChangeArrowheads="1"/>
              </p:cNvSpPr>
              <p:nvPr/>
            </p:nvSpPr>
            <p:spPr bwMode="auto">
              <a:xfrm>
                <a:off x="3989106" y="2084301"/>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57" name="AutoShape 11"/>
              <p:cNvSpPr>
                <a:spLocks noChangeArrowheads="1"/>
              </p:cNvSpPr>
              <p:nvPr/>
            </p:nvSpPr>
            <p:spPr bwMode="auto">
              <a:xfrm>
                <a:off x="3173822" y="3922158"/>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58" name="AutoShape 12"/>
              <p:cNvSpPr>
                <a:spLocks noChangeArrowheads="1"/>
              </p:cNvSpPr>
              <p:nvPr/>
            </p:nvSpPr>
            <p:spPr bwMode="auto">
              <a:xfrm>
                <a:off x="4695685" y="2668373"/>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59" name="AutoShape 13"/>
              <p:cNvSpPr>
                <a:spLocks noChangeArrowheads="1"/>
              </p:cNvSpPr>
              <p:nvPr/>
            </p:nvSpPr>
            <p:spPr bwMode="auto">
              <a:xfrm>
                <a:off x="4996712" y="4126583"/>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60" name="AutoShape 14"/>
              <p:cNvSpPr>
                <a:spLocks noChangeArrowheads="1"/>
              </p:cNvSpPr>
              <p:nvPr/>
            </p:nvSpPr>
            <p:spPr bwMode="auto">
              <a:xfrm>
                <a:off x="3719435" y="4637646"/>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61" name="AutoShape 15"/>
              <p:cNvSpPr>
                <a:spLocks noChangeArrowheads="1"/>
              </p:cNvSpPr>
              <p:nvPr/>
            </p:nvSpPr>
            <p:spPr bwMode="auto">
              <a:xfrm>
                <a:off x="5281016" y="5177913"/>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62" name="AutoShape 16"/>
              <p:cNvSpPr>
                <a:spLocks noChangeArrowheads="1"/>
              </p:cNvSpPr>
              <p:nvPr/>
            </p:nvSpPr>
            <p:spPr bwMode="auto">
              <a:xfrm>
                <a:off x="3451855" y="1558636"/>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63" name="AutoShape 17"/>
              <p:cNvSpPr>
                <a:spLocks noChangeArrowheads="1"/>
              </p:cNvSpPr>
              <p:nvPr/>
            </p:nvSpPr>
            <p:spPr bwMode="auto">
              <a:xfrm>
                <a:off x="1277766" y="3748906"/>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64" name="AutoShape 19"/>
              <p:cNvSpPr>
                <a:spLocks noChangeArrowheads="1"/>
              </p:cNvSpPr>
              <p:nvPr/>
            </p:nvSpPr>
            <p:spPr bwMode="auto">
              <a:xfrm>
                <a:off x="6595430" y="5394972"/>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65" name="AutoShape 20"/>
              <p:cNvSpPr>
                <a:spLocks noChangeArrowheads="1"/>
              </p:cNvSpPr>
              <p:nvPr/>
            </p:nvSpPr>
            <p:spPr bwMode="auto">
              <a:xfrm>
                <a:off x="4009888" y="2931750"/>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66" name="AutoShape 21"/>
              <p:cNvSpPr>
                <a:spLocks noChangeArrowheads="1"/>
              </p:cNvSpPr>
              <p:nvPr/>
            </p:nvSpPr>
            <p:spPr bwMode="auto">
              <a:xfrm>
                <a:off x="4134578" y="3863206"/>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grpSp>
      </p:grpSp>
      <p:grpSp>
        <p:nvGrpSpPr>
          <p:cNvPr id="413" name="Group 412"/>
          <p:cNvGrpSpPr/>
          <p:nvPr/>
        </p:nvGrpSpPr>
        <p:grpSpPr>
          <a:xfrm>
            <a:off x="316909" y="1574549"/>
            <a:ext cx="2049235" cy="1588076"/>
            <a:chOff x="1638298" y="1596736"/>
            <a:chExt cx="6556664" cy="5081155"/>
          </a:xfrm>
        </p:grpSpPr>
        <p:sp>
          <p:nvSpPr>
            <p:cNvPr id="414" name="Freeform 413"/>
            <p:cNvSpPr/>
            <p:nvPr/>
          </p:nvSpPr>
          <p:spPr>
            <a:xfrm>
              <a:off x="1638298" y="1596736"/>
              <a:ext cx="6556664" cy="5081155"/>
            </a:xfrm>
            <a:custGeom>
              <a:avLst/>
              <a:gdLst>
                <a:gd name="connsiteX0" fmla="*/ 0 w 4935682"/>
                <a:gd name="connsiteY0" fmla="*/ 1911927 h 3990109"/>
                <a:gd name="connsiteX1" fmla="*/ 1163782 w 4935682"/>
                <a:gd name="connsiteY1" fmla="*/ 1392382 h 3990109"/>
                <a:gd name="connsiteX2" fmla="*/ 1319646 w 4935682"/>
                <a:gd name="connsiteY2" fmla="*/ 800100 h 3990109"/>
                <a:gd name="connsiteX3" fmla="*/ 1278082 w 4935682"/>
                <a:gd name="connsiteY3" fmla="*/ 706582 h 3990109"/>
                <a:gd name="connsiteX4" fmla="*/ 1257300 w 4935682"/>
                <a:gd name="connsiteY4" fmla="*/ 457200 h 3990109"/>
                <a:gd name="connsiteX5" fmla="*/ 2015837 w 4935682"/>
                <a:gd name="connsiteY5" fmla="*/ 0 h 3990109"/>
                <a:gd name="connsiteX6" fmla="*/ 2545773 w 4935682"/>
                <a:gd name="connsiteY6" fmla="*/ 93518 h 3990109"/>
                <a:gd name="connsiteX7" fmla="*/ 2618510 w 4935682"/>
                <a:gd name="connsiteY7" fmla="*/ 51954 h 3990109"/>
                <a:gd name="connsiteX8" fmla="*/ 2691246 w 4935682"/>
                <a:gd name="connsiteY8" fmla="*/ 207818 h 3990109"/>
                <a:gd name="connsiteX9" fmla="*/ 2867891 w 4935682"/>
                <a:gd name="connsiteY9" fmla="*/ 114300 h 3990109"/>
                <a:gd name="connsiteX10" fmla="*/ 2971800 w 4935682"/>
                <a:gd name="connsiteY10" fmla="*/ 155863 h 3990109"/>
                <a:gd name="connsiteX11" fmla="*/ 2982191 w 4935682"/>
                <a:gd name="connsiteY11" fmla="*/ 270163 h 3990109"/>
                <a:gd name="connsiteX12" fmla="*/ 3023755 w 4935682"/>
                <a:gd name="connsiteY12" fmla="*/ 301336 h 3990109"/>
                <a:gd name="connsiteX13" fmla="*/ 3044537 w 4935682"/>
                <a:gd name="connsiteY13" fmla="*/ 374073 h 3990109"/>
                <a:gd name="connsiteX14" fmla="*/ 3065319 w 4935682"/>
                <a:gd name="connsiteY14" fmla="*/ 436418 h 3990109"/>
                <a:gd name="connsiteX15" fmla="*/ 3148446 w 4935682"/>
                <a:gd name="connsiteY15" fmla="*/ 446809 h 3990109"/>
                <a:gd name="connsiteX16" fmla="*/ 3221182 w 4935682"/>
                <a:gd name="connsiteY16" fmla="*/ 613063 h 3990109"/>
                <a:gd name="connsiteX17" fmla="*/ 3325091 w 4935682"/>
                <a:gd name="connsiteY17" fmla="*/ 696191 h 3990109"/>
                <a:gd name="connsiteX18" fmla="*/ 3366655 w 4935682"/>
                <a:gd name="connsiteY18" fmla="*/ 685800 h 3990109"/>
                <a:gd name="connsiteX19" fmla="*/ 3366655 w 4935682"/>
                <a:gd name="connsiteY19" fmla="*/ 727363 h 3990109"/>
                <a:gd name="connsiteX20" fmla="*/ 3657600 w 4935682"/>
                <a:gd name="connsiteY20" fmla="*/ 789709 h 3990109"/>
                <a:gd name="connsiteX21" fmla="*/ 3564082 w 4935682"/>
                <a:gd name="connsiteY21" fmla="*/ 893618 h 3990109"/>
                <a:gd name="connsiteX22" fmla="*/ 3636819 w 4935682"/>
                <a:gd name="connsiteY22" fmla="*/ 1091045 h 3990109"/>
                <a:gd name="connsiteX23" fmla="*/ 3491346 w 4935682"/>
                <a:gd name="connsiteY23" fmla="*/ 1174173 h 3990109"/>
                <a:gd name="connsiteX24" fmla="*/ 3418610 w 4935682"/>
                <a:gd name="connsiteY24" fmla="*/ 1288473 h 3990109"/>
                <a:gd name="connsiteX25" fmla="*/ 3325091 w 4935682"/>
                <a:gd name="connsiteY25" fmla="*/ 1392382 h 3990109"/>
                <a:gd name="connsiteX26" fmla="*/ 3262746 w 4935682"/>
                <a:gd name="connsiteY26" fmla="*/ 1537854 h 3990109"/>
                <a:gd name="connsiteX27" fmla="*/ 3345873 w 4935682"/>
                <a:gd name="connsiteY27" fmla="*/ 1548245 h 3990109"/>
                <a:gd name="connsiteX28" fmla="*/ 3293919 w 4935682"/>
                <a:gd name="connsiteY28" fmla="*/ 1631373 h 3990109"/>
                <a:gd name="connsiteX29" fmla="*/ 3418610 w 4935682"/>
                <a:gd name="connsiteY29" fmla="*/ 1818409 h 3990109"/>
                <a:gd name="connsiteX30" fmla="*/ 3491346 w 4935682"/>
                <a:gd name="connsiteY30" fmla="*/ 1818409 h 3990109"/>
                <a:gd name="connsiteX31" fmla="*/ 3501737 w 4935682"/>
                <a:gd name="connsiteY31" fmla="*/ 1880754 h 3990109"/>
                <a:gd name="connsiteX32" fmla="*/ 3605646 w 4935682"/>
                <a:gd name="connsiteY32" fmla="*/ 1953491 h 3990109"/>
                <a:gd name="connsiteX33" fmla="*/ 3616037 w 4935682"/>
                <a:gd name="connsiteY33" fmla="*/ 2119745 h 3990109"/>
                <a:gd name="connsiteX34" fmla="*/ 3896591 w 4935682"/>
                <a:gd name="connsiteY34" fmla="*/ 2202873 h 3990109"/>
                <a:gd name="connsiteX35" fmla="*/ 4094019 w 4935682"/>
                <a:gd name="connsiteY35" fmla="*/ 2369127 h 3990109"/>
                <a:gd name="connsiteX36" fmla="*/ 4260273 w 4935682"/>
                <a:gd name="connsiteY36" fmla="*/ 2369127 h 3990109"/>
                <a:gd name="connsiteX37" fmla="*/ 4322619 w 4935682"/>
                <a:gd name="connsiteY37" fmla="*/ 2493818 h 3990109"/>
                <a:gd name="connsiteX38" fmla="*/ 4499264 w 4935682"/>
                <a:gd name="connsiteY38" fmla="*/ 2639291 h 3990109"/>
                <a:gd name="connsiteX39" fmla="*/ 4509655 w 4935682"/>
                <a:gd name="connsiteY39" fmla="*/ 2878282 h 3990109"/>
                <a:gd name="connsiteX40" fmla="*/ 4468091 w 4935682"/>
                <a:gd name="connsiteY40" fmla="*/ 2961409 h 3990109"/>
                <a:gd name="connsiteX41" fmla="*/ 4478482 w 4935682"/>
                <a:gd name="connsiteY41" fmla="*/ 3075709 h 3990109"/>
                <a:gd name="connsiteX42" fmla="*/ 4655128 w 4935682"/>
                <a:gd name="connsiteY42" fmla="*/ 3169227 h 3990109"/>
                <a:gd name="connsiteX43" fmla="*/ 4696691 w 4935682"/>
                <a:gd name="connsiteY43" fmla="*/ 3335482 h 3990109"/>
                <a:gd name="connsiteX44" fmla="*/ 4821382 w 4935682"/>
                <a:gd name="connsiteY44" fmla="*/ 3397827 h 3990109"/>
                <a:gd name="connsiteX45" fmla="*/ 4831773 w 4935682"/>
                <a:gd name="connsiteY45" fmla="*/ 3480954 h 3990109"/>
                <a:gd name="connsiteX46" fmla="*/ 4935682 w 4935682"/>
                <a:gd name="connsiteY46" fmla="*/ 3553691 h 3990109"/>
                <a:gd name="connsiteX47" fmla="*/ 4727864 w 4935682"/>
                <a:gd name="connsiteY47" fmla="*/ 3709554 h 3990109"/>
                <a:gd name="connsiteX48" fmla="*/ 4665519 w 4935682"/>
                <a:gd name="connsiteY48" fmla="*/ 3595254 h 3990109"/>
                <a:gd name="connsiteX49" fmla="*/ 4603173 w 4935682"/>
                <a:gd name="connsiteY49" fmla="*/ 3584863 h 3990109"/>
                <a:gd name="connsiteX50" fmla="*/ 4520046 w 4935682"/>
                <a:gd name="connsiteY50" fmla="*/ 3491345 h 3990109"/>
                <a:gd name="connsiteX51" fmla="*/ 4166755 w 4935682"/>
                <a:gd name="connsiteY51" fmla="*/ 3574473 h 3990109"/>
                <a:gd name="connsiteX52" fmla="*/ 4094019 w 4935682"/>
                <a:gd name="connsiteY52" fmla="*/ 3813463 h 3990109"/>
                <a:gd name="connsiteX53" fmla="*/ 3906982 w 4935682"/>
                <a:gd name="connsiteY53" fmla="*/ 3990109 h 3990109"/>
                <a:gd name="connsiteX54" fmla="*/ 2909455 w 4935682"/>
                <a:gd name="connsiteY54" fmla="*/ 3958936 h 3990109"/>
                <a:gd name="connsiteX55" fmla="*/ 1652155 w 4935682"/>
                <a:gd name="connsiteY55" fmla="*/ 3086100 h 3990109"/>
                <a:gd name="connsiteX56" fmla="*/ 758537 w 4935682"/>
                <a:gd name="connsiteY56" fmla="*/ 2587336 h 3990109"/>
                <a:gd name="connsiteX57" fmla="*/ 207819 w 4935682"/>
                <a:gd name="connsiteY57" fmla="*/ 2504209 h 3990109"/>
                <a:gd name="connsiteX58" fmla="*/ 228600 w 4935682"/>
                <a:gd name="connsiteY58" fmla="*/ 2400300 h 3990109"/>
                <a:gd name="connsiteX59" fmla="*/ 114300 w 4935682"/>
                <a:gd name="connsiteY59" fmla="*/ 2400300 h 3990109"/>
                <a:gd name="connsiteX60" fmla="*/ 93519 w 4935682"/>
                <a:gd name="connsiteY60" fmla="*/ 2213263 h 3990109"/>
                <a:gd name="connsiteX61" fmla="*/ 0 w 4935682"/>
                <a:gd name="connsiteY61" fmla="*/ 1911927 h 399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935682" h="3990109">
                  <a:moveTo>
                    <a:pt x="0" y="1911927"/>
                  </a:moveTo>
                  <a:lnTo>
                    <a:pt x="1163782" y="1392382"/>
                  </a:lnTo>
                  <a:lnTo>
                    <a:pt x="1319646" y="800100"/>
                  </a:lnTo>
                  <a:lnTo>
                    <a:pt x="1278082" y="706582"/>
                  </a:lnTo>
                  <a:lnTo>
                    <a:pt x="1257300" y="457200"/>
                  </a:lnTo>
                  <a:lnTo>
                    <a:pt x="2015837" y="0"/>
                  </a:lnTo>
                  <a:lnTo>
                    <a:pt x="2545773" y="93518"/>
                  </a:lnTo>
                  <a:lnTo>
                    <a:pt x="2618510" y="51954"/>
                  </a:lnTo>
                  <a:lnTo>
                    <a:pt x="2691246" y="207818"/>
                  </a:lnTo>
                  <a:lnTo>
                    <a:pt x="2867891" y="114300"/>
                  </a:lnTo>
                  <a:lnTo>
                    <a:pt x="2971800" y="155863"/>
                  </a:lnTo>
                  <a:lnTo>
                    <a:pt x="2982191" y="270163"/>
                  </a:lnTo>
                  <a:lnTo>
                    <a:pt x="3023755" y="301336"/>
                  </a:lnTo>
                  <a:lnTo>
                    <a:pt x="3044537" y="374073"/>
                  </a:lnTo>
                  <a:lnTo>
                    <a:pt x="3065319" y="436418"/>
                  </a:lnTo>
                  <a:lnTo>
                    <a:pt x="3148446" y="446809"/>
                  </a:lnTo>
                  <a:lnTo>
                    <a:pt x="3221182" y="613063"/>
                  </a:lnTo>
                  <a:lnTo>
                    <a:pt x="3325091" y="696191"/>
                  </a:lnTo>
                  <a:lnTo>
                    <a:pt x="3366655" y="685800"/>
                  </a:lnTo>
                  <a:lnTo>
                    <a:pt x="3366655" y="727363"/>
                  </a:lnTo>
                  <a:lnTo>
                    <a:pt x="3657600" y="789709"/>
                  </a:lnTo>
                  <a:lnTo>
                    <a:pt x="3564082" y="893618"/>
                  </a:lnTo>
                  <a:lnTo>
                    <a:pt x="3636819" y="1091045"/>
                  </a:lnTo>
                  <a:lnTo>
                    <a:pt x="3491346" y="1174173"/>
                  </a:lnTo>
                  <a:lnTo>
                    <a:pt x="3418610" y="1288473"/>
                  </a:lnTo>
                  <a:lnTo>
                    <a:pt x="3325091" y="1392382"/>
                  </a:lnTo>
                  <a:lnTo>
                    <a:pt x="3262746" y="1537854"/>
                  </a:lnTo>
                  <a:lnTo>
                    <a:pt x="3345873" y="1548245"/>
                  </a:lnTo>
                  <a:lnTo>
                    <a:pt x="3293919" y="1631373"/>
                  </a:lnTo>
                  <a:cubicBezTo>
                    <a:pt x="3410025" y="1821364"/>
                    <a:pt x="3335154" y="1818409"/>
                    <a:pt x="3418610" y="1818409"/>
                  </a:cubicBezTo>
                  <a:lnTo>
                    <a:pt x="3491346" y="1818409"/>
                  </a:lnTo>
                  <a:lnTo>
                    <a:pt x="3501737" y="1880754"/>
                  </a:lnTo>
                  <a:lnTo>
                    <a:pt x="3605646" y="1953491"/>
                  </a:lnTo>
                  <a:lnTo>
                    <a:pt x="3616037" y="2119745"/>
                  </a:lnTo>
                  <a:lnTo>
                    <a:pt x="3896591" y="2202873"/>
                  </a:lnTo>
                  <a:lnTo>
                    <a:pt x="4094019" y="2369127"/>
                  </a:lnTo>
                  <a:lnTo>
                    <a:pt x="4260273" y="2369127"/>
                  </a:lnTo>
                  <a:lnTo>
                    <a:pt x="4322619" y="2493818"/>
                  </a:lnTo>
                  <a:lnTo>
                    <a:pt x="4499264" y="2639291"/>
                  </a:lnTo>
                  <a:lnTo>
                    <a:pt x="4509655" y="2878282"/>
                  </a:lnTo>
                  <a:lnTo>
                    <a:pt x="4468091" y="2961409"/>
                  </a:lnTo>
                  <a:lnTo>
                    <a:pt x="4478482" y="3075709"/>
                  </a:lnTo>
                  <a:lnTo>
                    <a:pt x="4655128" y="3169227"/>
                  </a:lnTo>
                  <a:lnTo>
                    <a:pt x="4696691" y="3335482"/>
                  </a:lnTo>
                  <a:lnTo>
                    <a:pt x="4821382" y="3397827"/>
                  </a:lnTo>
                  <a:lnTo>
                    <a:pt x="4831773" y="3480954"/>
                  </a:lnTo>
                  <a:lnTo>
                    <a:pt x="4935682" y="3553691"/>
                  </a:lnTo>
                  <a:cubicBezTo>
                    <a:pt x="4725159" y="3722109"/>
                    <a:pt x="4727864" y="3808657"/>
                    <a:pt x="4727864" y="3709554"/>
                  </a:cubicBezTo>
                  <a:lnTo>
                    <a:pt x="4665519" y="3595254"/>
                  </a:lnTo>
                  <a:lnTo>
                    <a:pt x="4603173" y="3584863"/>
                  </a:lnTo>
                  <a:lnTo>
                    <a:pt x="4520046" y="3491345"/>
                  </a:lnTo>
                  <a:lnTo>
                    <a:pt x="4166755" y="3574473"/>
                  </a:lnTo>
                  <a:lnTo>
                    <a:pt x="4094019" y="3813463"/>
                  </a:lnTo>
                  <a:lnTo>
                    <a:pt x="3906982" y="3990109"/>
                  </a:lnTo>
                  <a:lnTo>
                    <a:pt x="2909455" y="3958936"/>
                  </a:lnTo>
                  <a:lnTo>
                    <a:pt x="1652155" y="3086100"/>
                  </a:lnTo>
                  <a:lnTo>
                    <a:pt x="758537" y="2587336"/>
                  </a:lnTo>
                  <a:lnTo>
                    <a:pt x="207819" y="2504209"/>
                  </a:lnTo>
                  <a:lnTo>
                    <a:pt x="228600" y="2400300"/>
                  </a:lnTo>
                  <a:lnTo>
                    <a:pt x="114300" y="2400300"/>
                  </a:lnTo>
                  <a:cubicBezTo>
                    <a:pt x="103718" y="2209805"/>
                    <a:pt x="166352" y="2213263"/>
                    <a:pt x="93519" y="2213263"/>
                  </a:cubicBezTo>
                  <a:lnTo>
                    <a:pt x="0" y="1911927"/>
                  </a:lnTo>
                  <a:close/>
                </a:path>
              </a:pathLst>
            </a:custGeom>
            <a:solidFill>
              <a:srgbClr val="FFCCCC"/>
            </a:solidFill>
            <a:ln>
              <a:noFill/>
            </a:ln>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 name="AutoShape 10"/>
            <p:cNvSpPr>
              <a:spLocks noChangeArrowheads="1"/>
            </p:cNvSpPr>
            <p:nvPr/>
          </p:nvSpPr>
          <p:spPr bwMode="auto">
            <a:xfrm>
              <a:off x="5192584" y="3581401"/>
              <a:ext cx="541432" cy="482811"/>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16" name="AutoShape 18"/>
            <p:cNvSpPr>
              <a:spLocks noChangeArrowheads="1"/>
            </p:cNvSpPr>
            <p:nvPr/>
          </p:nvSpPr>
          <p:spPr bwMode="auto">
            <a:xfrm>
              <a:off x="6090069" y="6137564"/>
              <a:ext cx="504691" cy="488143"/>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17" name="AutoShape 6"/>
            <p:cNvSpPr>
              <a:spLocks noChangeArrowheads="1"/>
            </p:cNvSpPr>
            <p:nvPr/>
          </p:nvSpPr>
          <p:spPr bwMode="auto">
            <a:xfrm>
              <a:off x="3828551" y="2795508"/>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18" name="AutoShape 7"/>
            <p:cNvSpPr>
              <a:spLocks noChangeArrowheads="1"/>
            </p:cNvSpPr>
            <p:nvPr/>
          </p:nvSpPr>
          <p:spPr bwMode="auto">
            <a:xfrm>
              <a:off x="4474506" y="3671616"/>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19" name="AutoShape 8"/>
            <p:cNvSpPr>
              <a:spLocks noChangeArrowheads="1"/>
            </p:cNvSpPr>
            <p:nvPr/>
          </p:nvSpPr>
          <p:spPr bwMode="auto">
            <a:xfrm>
              <a:off x="3644589" y="3613209"/>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20" name="AutoShape 9"/>
            <p:cNvSpPr>
              <a:spLocks noChangeArrowheads="1"/>
            </p:cNvSpPr>
            <p:nvPr/>
          </p:nvSpPr>
          <p:spPr bwMode="auto">
            <a:xfrm>
              <a:off x="4744177" y="2299047"/>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21" name="AutoShape 11"/>
            <p:cNvSpPr>
              <a:spLocks noChangeArrowheads="1"/>
            </p:cNvSpPr>
            <p:nvPr/>
          </p:nvSpPr>
          <p:spPr bwMode="auto">
            <a:xfrm>
              <a:off x="3928893" y="4136904"/>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22" name="AutoShape 12"/>
            <p:cNvSpPr>
              <a:spLocks noChangeArrowheads="1"/>
            </p:cNvSpPr>
            <p:nvPr/>
          </p:nvSpPr>
          <p:spPr bwMode="auto">
            <a:xfrm>
              <a:off x="5285609" y="2276067"/>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23" name="AutoShape 13"/>
            <p:cNvSpPr>
              <a:spLocks noChangeArrowheads="1"/>
            </p:cNvSpPr>
            <p:nvPr/>
          </p:nvSpPr>
          <p:spPr bwMode="auto">
            <a:xfrm>
              <a:off x="5751783" y="4341329"/>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24" name="AutoShape 14"/>
            <p:cNvSpPr>
              <a:spLocks noChangeArrowheads="1"/>
            </p:cNvSpPr>
            <p:nvPr/>
          </p:nvSpPr>
          <p:spPr bwMode="auto">
            <a:xfrm>
              <a:off x="4474506" y="4852392"/>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25" name="AutoShape 15"/>
            <p:cNvSpPr>
              <a:spLocks noChangeArrowheads="1"/>
            </p:cNvSpPr>
            <p:nvPr/>
          </p:nvSpPr>
          <p:spPr bwMode="auto">
            <a:xfrm>
              <a:off x="6036087" y="5392659"/>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26" name="AutoShape 16"/>
            <p:cNvSpPr>
              <a:spLocks noChangeArrowheads="1"/>
            </p:cNvSpPr>
            <p:nvPr/>
          </p:nvSpPr>
          <p:spPr bwMode="auto">
            <a:xfrm>
              <a:off x="4206926" y="1773382"/>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27" name="AutoShape 17"/>
            <p:cNvSpPr>
              <a:spLocks noChangeArrowheads="1"/>
            </p:cNvSpPr>
            <p:nvPr/>
          </p:nvSpPr>
          <p:spPr bwMode="auto">
            <a:xfrm>
              <a:off x="2032837" y="3963652"/>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28" name="AutoShape 19"/>
            <p:cNvSpPr>
              <a:spLocks noChangeArrowheads="1"/>
            </p:cNvSpPr>
            <p:nvPr/>
          </p:nvSpPr>
          <p:spPr bwMode="auto">
            <a:xfrm>
              <a:off x="7238223" y="5043331"/>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29" name="AutoShape 20"/>
            <p:cNvSpPr>
              <a:spLocks noChangeArrowheads="1"/>
            </p:cNvSpPr>
            <p:nvPr/>
          </p:nvSpPr>
          <p:spPr bwMode="auto">
            <a:xfrm>
              <a:off x="4764959" y="3146496"/>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30" name="AutoShape 21"/>
            <p:cNvSpPr>
              <a:spLocks noChangeArrowheads="1"/>
            </p:cNvSpPr>
            <p:nvPr/>
          </p:nvSpPr>
          <p:spPr bwMode="auto">
            <a:xfrm>
              <a:off x="4889649" y="4077952"/>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31" name="AutoShape 10"/>
            <p:cNvSpPr>
              <a:spLocks noChangeArrowheads="1"/>
            </p:cNvSpPr>
            <p:nvPr/>
          </p:nvSpPr>
          <p:spPr bwMode="auto">
            <a:xfrm>
              <a:off x="5344984" y="3733801"/>
              <a:ext cx="541432" cy="482811"/>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32" name="AutoShape 18"/>
            <p:cNvSpPr>
              <a:spLocks noChangeArrowheads="1"/>
            </p:cNvSpPr>
            <p:nvPr/>
          </p:nvSpPr>
          <p:spPr bwMode="auto">
            <a:xfrm>
              <a:off x="5692673" y="5956072"/>
              <a:ext cx="504691" cy="488143"/>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33" name="AutoShape 6"/>
            <p:cNvSpPr>
              <a:spLocks noChangeArrowheads="1"/>
            </p:cNvSpPr>
            <p:nvPr/>
          </p:nvSpPr>
          <p:spPr bwMode="auto">
            <a:xfrm>
              <a:off x="3828551" y="2729804"/>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34" name="AutoShape 7"/>
            <p:cNvSpPr>
              <a:spLocks noChangeArrowheads="1"/>
            </p:cNvSpPr>
            <p:nvPr/>
          </p:nvSpPr>
          <p:spPr bwMode="auto">
            <a:xfrm>
              <a:off x="4626906" y="3824016"/>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35" name="AutoShape 8"/>
            <p:cNvSpPr>
              <a:spLocks noChangeArrowheads="1"/>
            </p:cNvSpPr>
            <p:nvPr/>
          </p:nvSpPr>
          <p:spPr bwMode="auto">
            <a:xfrm>
              <a:off x="3557835" y="3723863"/>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36" name="AutoShape 9"/>
            <p:cNvSpPr>
              <a:spLocks noChangeArrowheads="1"/>
            </p:cNvSpPr>
            <p:nvPr/>
          </p:nvSpPr>
          <p:spPr bwMode="auto">
            <a:xfrm>
              <a:off x="4653017" y="2583982"/>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37" name="AutoShape 11"/>
            <p:cNvSpPr>
              <a:spLocks noChangeArrowheads="1"/>
            </p:cNvSpPr>
            <p:nvPr/>
          </p:nvSpPr>
          <p:spPr bwMode="auto">
            <a:xfrm>
              <a:off x="3936210" y="4648226"/>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38" name="AutoShape 12"/>
            <p:cNvSpPr>
              <a:spLocks noChangeArrowheads="1"/>
            </p:cNvSpPr>
            <p:nvPr/>
          </p:nvSpPr>
          <p:spPr bwMode="auto">
            <a:xfrm>
              <a:off x="5603156" y="3035519"/>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39" name="AutoShape 13"/>
            <p:cNvSpPr>
              <a:spLocks noChangeArrowheads="1"/>
            </p:cNvSpPr>
            <p:nvPr/>
          </p:nvSpPr>
          <p:spPr bwMode="auto">
            <a:xfrm>
              <a:off x="6022499" y="4889974"/>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40" name="AutoShape 14"/>
            <p:cNvSpPr>
              <a:spLocks noChangeArrowheads="1"/>
            </p:cNvSpPr>
            <p:nvPr/>
          </p:nvSpPr>
          <p:spPr bwMode="auto">
            <a:xfrm>
              <a:off x="3833368" y="5112469"/>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41" name="AutoShape 15"/>
            <p:cNvSpPr>
              <a:spLocks noChangeArrowheads="1"/>
            </p:cNvSpPr>
            <p:nvPr/>
          </p:nvSpPr>
          <p:spPr bwMode="auto">
            <a:xfrm>
              <a:off x="6347109" y="5634879"/>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42" name="AutoShape 16"/>
            <p:cNvSpPr>
              <a:spLocks noChangeArrowheads="1"/>
            </p:cNvSpPr>
            <p:nvPr/>
          </p:nvSpPr>
          <p:spPr bwMode="auto">
            <a:xfrm>
              <a:off x="4359326" y="1925782"/>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43" name="AutoShape 17"/>
            <p:cNvSpPr>
              <a:spLocks noChangeArrowheads="1"/>
            </p:cNvSpPr>
            <p:nvPr/>
          </p:nvSpPr>
          <p:spPr bwMode="auto">
            <a:xfrm>
              <a:off x="2458266" y="4441703"/>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44" name="AutoShape 19"/>
            <p:cNvSpPr>
              <a:spLocks noChangeArrowheads="1"/>
            </p:cNvSpPr>
            <p:nvPr/>
          </p:nvSpPr>
          <p:spPr bwMode="auto">
            <a:xfrm>
              <a:off x="7103450" y="5411833"/>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45" name="AutoShape 20"/>
            <p:cNvSpPr>
              <a:spLocks noChangeArrowheads="1"/>
            </p:cNvSpPr>
            <p:nvPr/>
          </p:nvSpPr>
          <p:spPr bwMode="auto">
            <a:xfrm>
              <a:off x="4748358" y="3199953"/>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46" name="AutoShape 21"/>
            <p:cNvSpPr>
              <a:spLocks noChangeArrowheads="1"/>
            </p:cNvSpPr>
            <p:nvPr/>
          </p:nvSpPr>
          <p:spPr bwMode="auto">
            <a:xfrm>
              <a:off x="5431081" y="4115894"/>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47" name="AutoShape 10"/>
            <p:cNvSpPr>
              <a:spLocks noChangeArrowheads="1"/>
            </p:cNvSpPr>
            <p:nvPr/>
          </p:nvSpPr>
          <p:spPr bwMode="auto">
            <a:xfrm>
              <a:off x="5600485" y="3785641"/>
              <a:ext cx="541432" cy="482811"/>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48" name="AutoShape 18"/>
            <p:cNvSpPr>
              <a:spLocks noChangeArrowheads="1"/>
            </p:cNvSpPr>
            <p:nvPr/>
          </p:nvSpPr>
          <p:spPr bwMode="auto">
            <a:xfrm>
              <a:off x="5586947" y="5518046"/>
              <a:ext cx="504691" cy="488143"/>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49" name="AutoShape 6"/>
            <p:cNvSpPr>
              <a:spLocks noChangeArrowheads="1"/>
            </p:cNvSpPr>
            <p:nvPr/>
          </p:nvSpPr>
          <p:spPr bwMode="auto">
            <a:xfrm>
              <a:off x="3796989" y="3262924"/>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50" name="AutoShape 7"/>
            <p:cNvSpPr>
              <a:spLocks noChangeArrowheads="1"/>
            </p:cNvSpPr>
            <p:nvPr/>
          </p:nvSpPr>
          <p:spPr bwMode="auto">
            <a:xfrm rot="19185877">
              <a:off x="4779306" y="4466337"/>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51" name="AutoShape 8"/>
            <p:cNvSpPr>
              <a:spLocks noChangeArrowheads="1"/>
            </p:cNvSpPr>
            <p:nvPr/>
          </p:nvSpPr>
          <p:spPr bwMode="auto">
            <a:xfrm>
              <a:off x="3370846" y="4303670"/>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52" name="AutoShape 9"/>
            <p:cNvSpPr>
              <a:spLocks noChangeArrowheads="1"/>
            </p:cNvSpPr>
            <p:nvPr/>
          </p:nvSpPr>
          <p:spPr bwMode="auto">
            <a:xfrm>
              <a:off x="5048977" y="2603847"/>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53" name="AutoShape 11"/>
            <p:cNvSpPr>
              <a:spLocks noChangeArrowheads="1"/>
            </p:cNvSpPr>
            <p:nvPr/>
          </p:nvSpPr>
          <p:spPr bwMode="auto">
            <a:xfrm>
              <a:off x="4410292" y="4226548"/>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54" name="AutoShape 12"/>
            <p:cNvSpPr>
              <a:spLocks noChangeArrowheads="1"/>
            </p:cNvSpPr>
            <p:nvPr/>
          </p:nvSpPr>
          <p:spPr bwMode="auto">
            <a:xfrm>
              <a:off x="5653358" y="2850210"/>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55" name="AutoShape 13"/>
            <p:cNvSpPr>
              <a:spLocks noChangeArrowheads="1"/>
            </p:cNvSpPr>
            <p:nvPr/>
          </p:nvSpPr>
          <p:spPr bwMode="auto">
            <a:xfrm>
              <a:off x="6309502" y="4540646"/>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56" name="AutoShape 14"/>
            <p:cNvSpPr>
              <a:spLocks noChangeArrowheads="1"/>
            </p:cNvSpPr>
            <p:nvPr/>
          </p:nvSpPr>
          <p:spPr bwMode="auto">
            <a:xfrm>
              <a:off x="4653017" y="5609717"/>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57" name="AutoShape 15"/>
            <p:cNvSpPr>
              <a:spLocks noChangeArrowheads="1"/>
            </p:cNvSpPr>
            <p:nvPr/>
          </p:nvSpPr>
          <p:spPr bwMode="auto">
            <a:xfrm>
              <a:off x="6617825" y="5074566"/>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58" name="AutoShape 16"/>
            <p:cNvSpPr>
              <a:spLocks noChangeArrowheads="1"/>
            </p:cNvSpPr>
            <p:nvPr/>
          </p:nvSpPr>
          <p:spPr bwMode="auto">
            <a:xfrm>
              <a:off x="4085474" y="2060748"/>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59" name="AutoShape 17"/>
            <p:cNvSpPr>
              <a:spLocks noChangeArrowheads="1"/>
            </p:cNvSpPr>
            <p:nvPr/>
          </p:nvSpPr>
          <p:spPr bwMode="auto">
            <a:xfrm>
              <a:off x="2812883" y="3922958"/>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60" name="AutoShape 19"/>
            <p:cNvSpPr>
              <a:spLocks noChangeArrowheads="1"/>
            </p:cNvSpPr>
            <p:nvPr/>
          </p:nvSpPr>
          <p:spPr bwMode="auto">
            <a:xfrm>
              <a:off x="6967507" y="5847087"/>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61" name="AutoShape 20"/>
            <p:cNvSpPr>
              <a:spLocks noChangeArrowheads="1"/>
            </p:cNvSpPr>
            <p:nvPr/>
          </p:nvSpPr>
          <p:spPr bwMode="auto">
            <a:xfrm>
              <a:off x="4946353" y="3500355"/>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sp>
          <p:nvSpPr>
            <p:cNvPr id="462" name="AutoShape 21"/>
            <p:cNvSpPr>
              <a:spLocks noChangeArrowheads="1"/>
            </p:cNvSpPr>
            <p:nvPr/>
          </p:nvSpPr>
          <p:spPr bwMode="auto">
            <a:xfrm>
              <a:off x="5088826" y="4806355"/>
              <a:ext cx="541432" cy="502685"/>
            </a:xfrm>
            <a:prstGeom prst="ellipse">
              <a:avLst/>
            </a:prstGeom>
            <a:solidFill>
              <a:srgbClr val="FF0000"/>
            </a:solidFill>
            <a:ln w="9525">
              <a:noFill/>
              <a:miter lim="800000"/>
              <a:headEnd/>
              <a:tailEnd/>
            </a:ln>
            <a:scene3d>
              <a:camera prst="orthographicFront"/>
              <a:lightRig rig="threePt" dir="t"/>
            </a:scene3d>
            <a:sp3d>
              <a:bevelT/>
            </a:sp3d>
          </p:spPr>
          <p:txBody>
            <a:bodyPr wrap="none" anchor="ctr"/>
            <a:lstStyle/>
            <a:p>
              <a:endParaRPr lang="en-US"/>
            </a:p>
          </p:txBody>
        </p:sp>
      </p:grpSp>
      <p:sp>
        <p:nvSpPr>
          <p:cNvPr id="5" name="TextBox 4"/>
          <p:cNvSpPr txBox="1"/>
          <p:nvPr/>
        </p:nvSpPr>
        <p:spPr>
          <a:xfrm>
            <a:off x="2129252" y="228600"/>
            <a:ext cx="6436115" cy="1200329"/>
          </a:xfrm>
          <a:prstGeom prst="rect">
            <a:avLst/>
          </a:prstGeom>
          <a:noFill/>
        </p:spPr>
        <p:txBody>
          <a:bodyPr wrap="square" rtlCol="0">
            <a:spAutoFit/>
          </a:bodyPr>
          <a:lstStyle/>
          <a:p>
            <a:pPr algn="ctr"/>
            <a:r>
              <a:rPr lang="en-US" sz="3600" b="1" dirty="0" smtClean="0">
                <a:effectLst>
                  <a:outerShdw blurRad="38100" dist="38100" dir="2700000" algn="tl">
                    <a:srgbClr val="000000">
                      <a:alpha val="43137"/>
                    </a:srgbClr>
                  </a:outerShdw>
                </a:effectLst>
              </a:rPr>
              <a:t>Managing The Complex</a:t>
            </a:r>
          </a:p>
          <a:p>
            <a:pPr algn="ctr"/>
            <a:r>
              <a:rPr lang="en-US" sz="3600" b="1" dirty="0" smtClean="0">
                <a:effectLst>
                  <a:outerShdw blurRad="38100" dist="38100" dir="2700000" algn="tl">
                    <a:srgbClr val="000000">
                      <a:alpha val="43137"/>
                    </a:srgbClr>
                  </a:outerShdw>
                </a:effectLst>
              </a:rPr>
              <a:t>--The Five Rings--</a:t>
            </a:r>
            <a:endParaRPr lang="en-US"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222937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13"/>
                                        </p:tgtEl>
                                      </p:cBhvr>
                                    </p:animEffect>
                                    <p:set>
                                      <p:cBhvr>
                                        <p:cTn id="7" dur="1" fill="hold">
                                          <p:stCondLst>
                                            <p:cond delay="499"/>
                                          </p:stCondLst>
                                        </p:cTn>
                                        <p:tgtEl>
                                          <p:spTgt spid="413"/>
                                        </p:tgtEl>
                                        <p:attrNameLst>
                                          <p:attrName>style.visibility</p:attrName>
                                        </p:attrNameLst>
                                      </p:cBhvr>
                                      <p:to>
                                        <p:strVal val="hidden"/>
                                      </p:to>
                                    </p:se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2"/>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9" name="Rectangle 3"/>
          <p:cNvSpPr>
            <a:spLocks noGrp="1" noChangeArrowheads="1"/>
          </p:cNvSpPr>
          <p:nvPr>
            <p:ph type="title"/>
          </p:nvPr>
        </p:nvSpPr>
        <p:spPr>
          <a:xfrm>
            <a:off x="1543050" y="228600"/>
            <a:ext cx="7448550" cy="1069975"/>
          </a:xfrm>
        </p:spPr>
        <p:txBody>
          <a:bodyPr/>
          <a:lstStyle/>
          <a:p>
            <a:r>
              <a:rPr lang="en-US" sz="3600" dirty="0" smtClean="0"/>
              <a:t>Centers of Gravity</a:t>
            </a:r>
            <a:br>
              <a:rPr lang="en-US" sz="3600" dirty="0" smtClean="0"/>
            </a:br>
            <a:r>
              <a:rPr lang="en-US" sz="3200" dirty="0" smtClean="0"/>
              <a:t>External to the Center</a:t>
            </a:r>
            <a:endParaRPr lang="en-US" sz="3600" dirty="0"/>
          </a:p>
        </p:txBody>
      </p:sp>
      <p:graphicFrame>
        <p:nvGraphicFramePr>
          <p:cNvPr id="224326" name="Group 70"/>
          <p:cNvGraphicFramePr>
            <a:graphicFrameLocks noGrp="1"/>
          </p:cNvGraphicFramePr>
          <p:nvPr>
            <p:ph sz="half" idx="1"/>
            <p:extLst>
              <p:ext uri="{D42A27DB-BD31-4B8C-83A1-F6EECF244321}">
                <p14:modId xmlns:p14="http://schemas.microsoft.com/office/powerpoint/2010/main" xmlns="" val="40531498"/>
              </p:ext>
            </p:extLst>
          </p:nvPr>
        </p:nvGraphicFramePr>
        <p:xfrm>
          <a:off x="439938" y="1752600"/>
          <a:ext cx="8301037" cy="4267200"/>
        </p:xfrm>
        <a:graphic>
          <a:graphicData uri="http://schemas.openxmlformats.org/drawingml/2006/table">
            <a:tbl>
              <a:tblPr/>
              <a:tblGrid>
                <a:gridCol w="1660525"/>
                <a:gridCol w="1660525"/>
                <a:gridCol w="1658937"/>
                <a:gridCol w="1660525"/>
                <a:gridCol w="1660525"/>
              </a:tblGrid>
              <a:tr h="203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bg1"/>
                          </a:solidFill>
                          <a:effectLst/>
                          <a:latin typeface="Arial" charset="0"/>
                        </a:rPr>
                        <a:t>Leadership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33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Processes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34D1F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Infrastructure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33CC3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Population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bg1"/>
                          </a:solidFill>
                          <a:effectLst/>
                          <a:latin typeface="Arial" charset="0"/>
                        </a:rPr>
                        <a:t>Action Units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r>
              <a:tr h="2873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Key Business Leaders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Innovation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Investment Regulations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Officers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Companies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73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Key Air Force Leaders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Acquisition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Dual Use Regulations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Engineers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Government Agencies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84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Key Media (Newspapers and TV)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Innovation Development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Government and Military Organization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Business People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3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Key Government Leaders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Technology Acceleration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Reporters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3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Key Political Leaders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Dual Use Development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3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Key Think Tanks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Security Planning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25826099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9" name="Rectangle 3"/>
          <p:cNvSpPr>
            <a:spLocks noGrp="1" noChangeArrowheads="1"/>
          </p:cNvSpPr>
          <p:nvPr>
            <p:ph type="title"/>
          </p:nvPr>
        </p:nvSpPr>
        <p:spPr>
          <a:xfrm>
            <a:off x="1543050" y="228600"/>
            <a:ext cx="7448550" cy="1069975"/>
          </a:xfrm>
        </p:spPr>
        <p:txBody>
          <a:bodyPr/>
          <a:lstStyle/>
          <a:p>
            <a:r>
              <a:rPr lang="en-US" sz="3600" dirty="0" smtClean="0"/>
              <a:t>Centers of Gravity</a:t>
            </a:r>
            <a:br>
              <a:rPr lang="en-US" sz="3600" dirty="0" smtClean="0"/>
            </a:br>
            <a:r>
              <a:rPr lang="en-US" sz="3600" dirty="0" smtClean="0"/>
              <a:t>Internal to the </a:t>
            </a:r>
            <a:r>
              <a:rPr lang="en-US" sz="3200" dirty="0" smtClean="0"/>
              <a:t>Center</a:t>
            </a:r>
            <a:endParaRPr lang="en-US" sz="3600" dirty="0"/>
          </a:p>
        </p:txBody>
      </p:sp>
      <p:graphicFrame>
        <p:nvGraphicFramePr>
          <p:cNvPr id="224326" name="Group 70"/>
          <p:cNvGraphicFramePr>
            <a:graphicFrameLocks noGrp="1"/>
          </p:cNvGraphicFramePr>
          <p:nvPr>
            <p:ph sz="half" idx="1"/>
            <p:extLst>
              <p:ext uri="{D42A27DB-BD31-4B8C-83A1-F6EECF244321}">
                <p14:modId xmlns:p14="http://schemas.microsoft.com/office/powerpoint/2010/main" xmlns="" val="988746174"/>
              </p:ext>
            </p:extLst>
          </p:nvPr>
        </p:nvGraphicFramePr>
        <p:xfrm>
          <a:off x="439938" y="2219325"/>
          <a:ext cx="8301037" cy="2505075"/>
        </p:xfrm>
        <a:graphic>
          <a:graphicData uri="http://schemas.openxmlformats.org/drawingml/2006/table">
            <a:tbl>
              <a:tblPr/>
              <a:tblGrid>
                <a:gridCol w="1660525"/>
                <a:gridCol w="1660525"/>
                <a:gridCol w="1658937"/>
                <a:gridCol w="1660525"/>
                <a:gridCol w="1660525"/>
              </a:tblGrid>
              <a:tr h="203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bg1"/>
                          </a:solidFill>
                          <a:effectLst/>
                          <a:latin typeface="Arial" charset="0"/>
                        </a:rPr>
                        <a:t>Leadership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33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rPr>
                        <a:t>Processes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34D1F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rPr>
                        <a:t>Infrastructure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33CC3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rPr>
                        <a:t>Population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bg1"/>
                          </a:solidFill>
                          <a:effectLst/>
                          <a:latin typeface="Arial" charset="0"/>
                        </a:rPr>
                        <a:t>Action Units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r>
              <a:tr h="2873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Center Director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Planning Process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Center Facility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Researchers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Center Divisions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73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Board of Directors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rPr>
                        <a:t>Idea Generation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84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3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rgbClr val="00206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11116991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Dual Use Center of Gravity</a:t>
            </a:r>
            <a:br>
              <a:rPr lang="en-US" sz="3200" dirty="0" smtClean="0"/>
            </a:br>
            <a:r>
              <a:rPr lang="en-US" sz="3200" dirty="0" smtClean="0"/>
              <a:t>Expanded</a:t>
            </a:r>
            <a:endParaRPr lang="en-US" sz="3200" dirty="0"/>
          </a:p>
        </p:txBody>
      </p:sp>
      <p:sp>
        <p:nvSpPr>
          <p:cNvPr id="3" name="Content Placeholder 2"/>
          <p:cNvSpPr>
            <a:spLocks noGrp="1"/>
          </p:cNvSpPr>
          <p:nvPr>
            <p:ph idx="1"/>
          </p:nvPr>
        </p:nvSpPr>
        <p:spPr>
          <a:xfrm>
            <a:off x="381000" y="1752600"/>
            <a:ext cx="8229600" cy="4525963"/>
          </a:xfrm>
        </p:spPr>
        <p:txBody>
          <a:bodyPr>
            <a:normAutofit fontScale="92500"/>
          </a:bodyPr>
          <a:lstStyle/>
          <a:p>
            <a:r>
              <a:rPr lang="en-US" dirty="0" smtClean="0"/>
              <a:t>Transport (Medical Aid, Key Equipment, Food, Evacuation, Support of Isolated Rural Areas, Mineral Exploration)</a:t>
            </a:r>
          </a:p>
          <a:p>
            <a:r>
              <a:rPr lang="en-US" dirty="0" smtClean="0"/>
              <a:t>Communications (Coordination of Relief Activities, Access for Rural Populations)</a:t>
            </a:r>
          </a:p>
          <a:p>
            <a:r>
              <a:rPr lang="en-US" dirty="0" smtClean="0"/>
              <a:t>Logistics (Knowhow, Base Capable of Handling Anything Required)</a:t>
            </a:r>
          </a:p>
          <a:p>
            <a:r>
              <a:rPr lang="en-US" dirty="0" smtClean="0"/>
              <a:t>Detection/</a:t>
            </a:r>
            <a:r>
              <a:rPr lang="en-US" dirty="0" err="1" smtClean="0"/>
              <a:t>Reconnaisance</a:t>
            </a:r>
            <a:r>
              <a:rPr lang="en-US" dirty="0" smtClean="0"/>
              <a:t>  (Drug Traffic Control, Geological Changes, Fires, Power Line Routing and Maintenance, Mineral Exploration)</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5A852BF2-9DE0-45AC-B0AE-2B1C9BC1C3FA}" type="slidenum">
              <a:rPr lang="en-US" smtClean="0"/>
              <a:pPr/>
              <a:t>19</a:t>
            </a:fld>
            <a:endParaRPr lang="en-US"/>
          </a:p>
        </p:txBody>
      </p:sp>
    </p:spTree>
    <p:extLst>
      <p:ext uri="{BB962C8B-B14F-4D97-AF65-F5344CB8AC3E}">
        <p14:creationId xmlns:p14="http://schemas.microsoft.com/office/powerpoint/2010/main" xmlns="" val="27163513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normAutofit fontScale="90000"/>
          </a:bodyPr>
          <a:lstStyle/>
          <a:p>
            <a:pPr eaLnBrk="1" hangingPunct="1">
              <a:defRPr/>
            </a:pPr>
            <a:r>
              <a:rPr lang="en-US" sz="3600" dirty="0" smtClean="0"/>
              <a:t>Affecting The System</a:t>
            </a:r>
            <a:br>
              <a:rPr lang="en-US" sz="3600" dirty="0" smtClean="0"/>
            </a:br>
            <a:r>
              <a:rPr lang="en-US" sz="3600" dirty="0" smtClean="0"/>
              <a:t>Organization Change</a:t>
            </a:r>
          </a:p>
        </p:txBody>
      </p:sp>
      <p:grpSp>
        <p:nvGrpSpPr>
          <p:cNvPr id="2" name="Group 3"/>
          <p:cNvGrpSpPr>
            <a:grpSpLocks/>
          </p:cNvGrpSpPr>
          <p:nvPr/>
        </p:nvGrpSpPr>
        <p:grpSpPr bwMode="auto">
          <a:xfrm>
            <a:off x="1195388" y="2065338"/>
            <a:ext cx="6418262" cy="1006475"/>
            <a:chOff x="753" y="1295"/>
            <a:chExt cx="4043" cy="634"/>
          </a:xfrm>
        </p:grpSpPr>
        <p:sp>
          <p:nvSpPr>
            <p:cNvPr id="10253" name="Text Box 4"/>
            <p:cNvSpPr txBox="1">
              <a:spLocks noChangeArrowheads="1"/>
            </p:cNvSpPr>
            <p:nvPr/>
          </p:nvSpPr>
          <p:spPr bwMode="auto">
            <a:xfrm>
              <a:off x="753" y="1295"/>
              <a:ext cx="1430" cy="634"/>
            </a:xfrm>
            <a:prstGeom prst="rect">
              <a:avLst/>
            </a:prstGeom>
            <a:gradFill rotWithShape="1">
              <a:gsLst>
                <a:gs pos="0">
                  <a:schemeClr val="bg1"/>
                </a:gs>
                <a:gs pos="100000">
                  <a:srgbClr val="FF0000"/>
                </a:gs>
              </a:gsLst>
              <a:path path="shape">
                <a:fillToRect l="50000" t="50000" r="50000" b="50000"/>
              </a:path>
            </a:gradFill>
            <a:ln w="9525">
              <a:noFill/>
              <a:miter lim="800000"/>
              <a:headEnd/>
              <a:tailEnd/>
            </a:ln>
          </p:spPr>
          <p:txBody>
            <a:bodyPr>
              <a:spAutoFit/>
            </a:bodyPr>
            <a:lstStyle/>
            <a:p>
              <a:pPr algn="ctr">
                <a:spcBef>
                  <a:spcPct val="50000"/>
                </a:spcBef>
              </a:pPr>
              <a:r>
                <a:rPr lang="en-US" sz="2000" b="1" dirty="0">
                  <a:solidFill>
                    <a:srgbClr val="002060"/>
                  </a:solidFill>
                </a:rPr>
                <a:t>Try To Make Old Organization Work</a:t>
              </a:r>
            </a:p>
          </p:txBody>
        </p:sp>
        <p:sp>
          <p:nvSpPr>
            <p:cNvPr id="10254" name="Text Box 5"/>
            <p:cNvSpPr txBox="1">
              <a:spLocks noChangeArrowheads="1"/>
            </p:cNvSpPr>
            <p:nvPr/>
          </p:nvSpPr>
          <p:spPr bwMode="auto">
            <a:xfrm>
              <a:off x="3488" y="1391"/>
              <a:ext cx="1308" cy="442"/>
            </a:xfrm>
            <a:prstGeom prst="rect">
              <a:avLst/>
            </a:prstGeom>
            <a:gradFill rotWithShape="1">
              <a:gsLst>
                <a:gs pos="0">
                  <a:schemeClr val="bg1"/>
                </a:gs>
                <a:gs pos="100000">
                  <a:srgbClr val="009900"/>
                </a:gs>
              </a:gsLst>
              <a:path path="shape">
                <a:fillToRect l="50000" t="50000" r="50000" b="50000"/>
              </a:path>
            </a:gradFill>
            <a:ln w="9525">
              <a:noFill/>
              <a:miter lim="800000"/>
              <a:headEnd/>
              <a:tailEnd/>
            </a:ln>
          </p:spPr>
          <p:txBody>
            <a:bodyPr>
              <a:spAutoFit/>
            </a:bodyPr>
            <a:lstStyle/>
            <a:p>
              <a:pPr algn="ctr">
                <a:spcBef>
                  <a:spcPct val="50000"/>
                </a:spcBef>
              </a:pPr>
              <a:r>
                <a:rPr lang="en-US" sz="2000" b="1" dirty="0">
                  <a:solidFill>
                    <a:srgbClr val="002060"/>
                  </a:solidFill>
                </a:rPr>
                <a:t>Create New Organization</a:t>
              </a:r>
            </a:p>
          </p:txBody>
        </p:sp>
      </p:grpSp>
      <p:grpSp>
        <p:nvGrpSpPr>
          <p:cNvPr id="3" name="Group 6"/>
          <p:cNvGrpSpPr>
            <a:grpSpLocks/>
          </p:cNvGrpSpPr>
          <p:nvPr/>
        </p:nvGrpSpPr>
        <p:grpSpPr bwMode="auto">
          <a:xfrm>
            <a:off x="1012825" y="3122613"/>
            <a:ext cx="7429500" cy="1635125"/>
            <a:chOff x="753" y="2093"/>
            <a:chExt cx="4680" cy="1030"/>
          </a:xfrm>
        </p:grpSpPr>
        <p:sp>
          <p:nvSpPr>
            <p:cNvPr id="10251" name="Text Box 7"/>
            <p:cNvSpPr txBox="1">
              <a:spLocks noChangeArrowheads="1"/>
            </p:cNvSpPr>
            <p:nvPr/>
          </p:nvSpPr>
          <p:spPr bwMode="auto">
            <a:xfrm>
              <a:off x="753" y="2093"/>
              <a:ext cx="1945" cy="1030"/>
            </a:xfrm>
            <a:prstGeom prst="rect">
              <a:avLst/>
            </a:prstGeom>
            <a:noFill/>
            <a:ln w="9525">
              <a:noFill/>
              <a:miter lim="800000"/>
              <a:headEnd/>
              <a:tailEnd/>
            </a:ln>
          </p:spPr>
          <p:txBody>
            <a:bodyPr>
              <a:spAutoFit/>
            </a:bodyPr>
            <a:lstStyle/>
            <a:p>
              <a:pPr>
                <a:spcBef>
                  <a:spcPct val="50000"/>
                </a:spcBef>
              </a:pPr>
              <a:r>
                <a:rPr lang="en-US" sz="2000" b="1" u="sng">
                  <a:solidFill>
                    <a:srgbClr val="002060"/>
                  </a:solidFill>
                </a:rPr>
                <a:t>For Example:</a:t>
              </a:r>
            </a:p>
            <a:p>
              <a:pPr>
                <a:spcBef>
                  <a:spcPct val="50000"/>
                </a:spcBef>
                <a:buFontTx/>
                <a:buChar char="•"/>
              </a:pPr>
              <a:r>
                <a:rPr lang="en-US" b="1">
                  <a:solidFill>
                    <a:srgbClr val="002060"/>
                  </a:solidFill>
                </a:rPr>
                <a:t>French 1930’s</a:t>
              </a:r>
            </a:p>
            <a:p>
              <a:pPr>
                <a:spcBef>
                  <a:spcPct val="50000"/>
                </a:spcBef>
                <a:buFontTx/>
                <a:buChar char="•"/>
              </a:pPr>
              <a:r>
                <a:rPr lang="en-US" b="1">
                  <a:solidFill>
                    <a:srgbClr val="002060"/>
                  </a:solidFill>
                </a:rPr>
                <a:t>US Army 1942</a:t>
              </a:r>
            </a:p>
            <a:p>
              <a:pPr>
                <a:spcBef>
                  <a:spcPct val="50000"/>
                </a:spcBef>
                <a:buFontTx/>
                <a:buChar char="•"/>
              </a:pPr>
              <a:r>
                <a:rPr lang="en-US" b="1">
                  <a:solidFill>
                    <a:srgbClr val="002060"/>
                  </a:solidFill>
                </a:rPr>
                <a:t>US Auto Industry 1970s</a:t>
              </a:r>
            </a:p>
          </p:txBody>
        </p:sp>
        <p:sp>
          <p:nvSpPr>
            <p:cNvPr id="10252" name="Text Box 8"/>
            <p:cNvSpPr txBox="1">
              <a:spLocks noChangeArrowheads="1"/>
            </p:cNvSpPr>
            <p:nvPr/>
          </p:nvSpPr>
          <p:spPr bwMode="auto">
            <a:xfrm>
              <a:off x="3488" y="2093"/>
              <a:ext cx="1945" cy="1030"/>
            </a:xfrm>
            <a:prstGeom prst="rect">
              <a:avLst/>
            </a:prstGeom>
            <a:noFill/>
            <a:ln w="9525">
              <a:noFill/>
              <a:miter lim="800000"/>
              <a:headEnd/>
              <a:tailEnd/>
            </a:ln>
          </p:spPr>
          <p:txBody>
            <a:bodyPr>
              <a:spAutoFit/>
            </a:bodyPr>
            <a:lstStyle/>
            <a:p>
              <a:pPr>
                <a:spcBef>
                  <a:spcPct val="50000"/>
                </a:spcBef>
              </a:pPr>
              <a:r>
                <a:rPr lang="en-US" sz="2000" b="1" u="sng">
                  <a:solidFill>
                    <a:srgbClr val="002060"/>
                  </a:solidFill>
                </a:rPr>
                <a:t>For Example:</a:t>
              </a:r>
            </a:p>
            <a:p>
              <a:pPr>
                <a:spcBef>
                  <a:spcPct val="50000"/>
                </a:spcBef>
                <a:buFontTx/>
                <a:buChar char="•"/>
              </a:pPr>
              <a:r>
                <a:rPr lang="en-US" b="1">
                  <a:solidFill>
                    <a:srgbClr val="002060"/>
                  </a:solidFill>
                </a:rPr>
                <a:t>Germans 1930s</a:t>
              </a:r>
            </a:p>
            <a:p>
              <a:pPr>
                <a:spcBef>
                  <a:spcPct val="50000"/>
                </a:spcBef>
                <a:buFontTx/>
                <a:buChar char="•"/>
              </a:pPr>
              <a:r>
                <a:rPr lang="en-US" b="1">
                  <a:solidFill>
                    <a:srgbClr val="002060"/>
                  </a:solidFill>
                </a:rPr>
                <a:t>Lockheed Skunkworks</a:t>
              </a:r>
            </a:p>
            <a:p>
              <a:pPr>
                <a:spcBef>
                  <a:spcPct val="50000"/>
                </a:spcBef>
                <a:buFontTx/>
                <a:buChar char="•"/>
              </a:pPr>
              <a:r>
                <a:rPr lang="en-US" b="1">
                  <a:solidFill>
                    <a:srgbClr val="002060"/>
                  </a:solidFill>
                </a:rPr>
                <a:t>HP Inkjet Printers</a:t>
              </a:r>
            </a:p>
          </p:txBody>
        </p:sp>
      </p:grpSp>
      <p:grpSp>
        <p:nvGrpSpPr>
          <p:cNvPr id="4" name="Group 27"/>
          <p:cNvGrpSpPr/>
          <p:nvPr/>
        </p:nvGrpSpPr>
        <p:grpSpPr>
          <a:xfrm>
            <a:off x="331788" y="1397000"/>
            <a:ext cx="8574087" cy="396875"/>
            <a:chOff x="331788" y="1397000"/>
            <a:chExt cx="8574087" cy="396875"/>
          </a:xfrm>
        </p:grpSpPr>
        <p:sp>
          <p:nvSpPr>
            <p:cNvPr id="206857" name="Text Box 9"/>
            <p:cNvSpPr txBox="1">
              <a:spLocks noChangeArrowheads="1"/>
            </p:cNvSpPr>
            <p:nvPr/>
          </p:nvSpPr>
          <p:spPr bwMode="auto">
            <a:xfrm>
              <a:off x="331788" y="1397000"/>
              <a:ext cx="2076450" cy="396875"/>
            </a:xfrm>
            <a:prstGeom prst="rect">
              <a:avLst/>
            </a:prstGeom>
            <a:gradFill rotWithShape="1">
              <a:gsLst>
                <a:gs pos="0">
                  <a:schemeClr val="bg1"/>
                </a:gs>
                <a:gs pos="100000">
                  <a:srgbClr val="FFFF00"/>
                </a:gs>
              </a:gsLst>
              <a:path path="shape">
                <a:fillToRect l="50000" t="50000" r="50000" b="50000"/>
              </a:path>
            </a:gradFill>
            <a:ln w="9525">
              <a:noFill/>
              <a:miter lim="800000"/>
              <a:headEnd/>
              <a:tailEnd/>
            </a:ln>
          </p:spPr>
          <p:txBody>
            <a:bodyPr>
              <a:spAutoFit/>
            </a:bodyPr>
            <a:lstStyle/>
            <a:p>
              <a:pPr algn="ctr">
                <a:spcBef>
                  <a:spcPct val="50000"/>
                </a:spcBef>
              </a:pPr>
              <a:r>
                <a:rPr lang="en-US" sz="2000" b="1" dirty="0">
                  <a:solidFill>
                    <a:srgbClr val="002060"/>
                  </a:solidFill>
                </a:rPr>
                <a:t>New Objectives</a:t>
              </a:r>
            </a:p>
          </p:txBody>
        </p:sp>
        <p:sp>
          <p:nvSpPr>
            <p:cNvPr id="10246" name="Text Box 10"/>
            <p:cNvSpPr txBox="1">
              <a:spLocks noChangeArrowheads="1"/>
            </p:cNvSpPr>
            <p:nvPr/>
          </p:nvSpPr>
          <p:spPr bwMode="auto">
            <a:xfrm>
              <a:off x="2355850" y="1397000"/>
              <a:ext cx="2076450" cy="396875"/>
            </a:xfrm>
            <a:prstGeom prst="rect">
              <a:avLst/>
            </a:prstGeom>
            <a:gradFill rotWithShape="1">
              <a:gsLst>
                <a:gs pos="0">
                  <a:schemeClr val="bg1"/>
                </a:gs>
                <a:gs pos="100000">
                  <a:srgbClr val="FFFF00"/>
                </a:gs>
              </a:gsLst>
              <a:path path="shape">
                <a:fillToRect l="50000" t="50000" r="50000" b="50000"/>
              </a:path>
            </a:gradFill>
            <a:ln w="9525">
              <a:noFill/>
              <a:miter lim="800000"/>
              <a:headEnd/>
              <a:tailEnd/>
            </a:ln>
          </p:spPr>
          <p:txBody>
            <a:bodyPr>
              <a:spAutoFit/>
            </a:bodyPr>
            <a:lstStyle/>
            <a:p>
              <a:pPr algn="ctr">
                <a:spcBef>
                  <a:spcPct val="50000"/>
                </a:spcBef>
              </a:pPr>
              <a:r>
                <a:rPr lang="en-US" sz="2000" b="1" dirty="0">
                  <a:solidFill>
                    <a:srgbClr val="002060"/>
                  </a:solidFill>
                </a:rPr>
                <a:t>New Situation</a:t>
              </a:r>
            </a:p>
          </p:txBody>
        </p:sp>
        <p:sp>
          <p:nvSpPr>
            <p:cNvPr id="10247" name="Text Box 11"/>
            <p:cNvSpPr txBox="1">
              <a:spLocks noChangeArrowheads="1"/>
            </p:cNvSpPr>
            <p:nvPr/>
          </p:nvSpPr>
          <p:spPr bwMode="auto">
            <a:xfrm>
              <a:off x="4378325" y="1397000"/>
              <a:ext cx="2290763" cy="396875"/>
            </a:xfrm>
            <a:prstGeom prst="rect">
              <a:avLst/>
            </a:prstGeom>
            <a:gradFill rotWithShape="1">
              <a:gsLst>
                <a:gs pos="0">
                  <a:schemeClr val="bg1"/>
                </a:gs>
                <a:gs pos="100000">
                  <a:srgbClr val="FFFF00"/>
                </a:gs>
              </a:gsLst>
              <a:path path="shape">
                <a:fillToRect l="50000" t="50000" r="50000" b="50000"/>
              </a:path>
            </a:gradFill>
            <a:ln w="9525">
              <a:noFill/>
              <a:miter lim="800000"/>
              <a:headEnd/>
              <a:tailEnd/>
            </a:ln>
          </p:spPr>
          <p:txBody>
            <a:bodyPr>
              <a:spAutoFit/>
            </a:bodyPr>
            <a:lstStyle/>
            <a:p>
              <a:pPr algn="ctr">
                <a:spcBef>
                  <a:spcPct val="50000"/>
                </a:spcBef>
              </a:pPr>
              <a:r>
                <a:rPr lang="en-US" sz="2000" b="1">
                  <a:solidFill>
                    <a:srgbClr val="002060"/>
                  </a:solidFill>
                </a:rPr>
                <a:t>New Technology</a:t>
              </a:r>
            </a:p>
          </p:txBody>
        </p:sp>
        <p:sp>
          <p:nvSpPr>
            <p:cNvPr id="10248" name="Text Box 12"/>
            <p:cNvSpPr txBox="1">
              <a:spLocks noChangeArrowheads="1"/>
            </p:cNvSpPr>
            <p:nvPr/>
          </p:nvSpPr>
          <p:spPr bwMode="auto">
            <a:xfrm>
              <a:off x="6615113" y="1397000"/>
              <a:ext cx="2290762" cy="396875"/>
            </a:xfrm>
            <a:prstGeom prst="rect">
              <a:avLst/>
            </a:prstGeom>
            <a:gradFill rotWithShape="1">
              <a:gsLst>
                <a:gs pos="0">
                  <a:schemeClr val="bg1"/>
                </a:gs>
                <a:gs pos="100000">
                  <a:srgbClr val="FFFF00"/>
                </a:gs>
              </a:gsLst>
              <a:path path="shape">
                <a:fillToRect l="50000" t="50000" r="50000" b="50000"/>
              </a:path>
            </a:gradFill>
            <a:ln w="9525">
              <a:noFill/>
              <a:miter lim="800000"/>
              <a:headEnd/>
              <a:tailEnd/>
            </a:ln>
          </p:spPr>
          <p:txBody>
            <a:bodyPr>
              <a:spAutoFit/>
            </a:bodyPr>
            <a:lstStyle/>
            <a:p>
              <a:pPr algn="ctr">
                <a:spcBef>
                  <a:spcPct val="50000"/>
                </a:spcBef>
              </a:pPr>
              <a:r>
                <a:rPr lang="en-US" sz="2000" b="1">
                  <a:solidFill>
                    <a:srgbClr val="002060"/>
                  </a:solidFill>
                </a:rPr>
                <a:t>Disruption</a:t>
              </a:r>
            </a:p>
          </p:txBody>
        </p:sp>
      </p:grpSp>
      <p:grpSp>
        <p:nvGrpSpPr>
          <p:cNvPr id="5" name="Group 21"/>
          <p:cNvGrpSpPr/>
          <p:nvPr/>
        </p:nvGrpSpPr>
        <p:grpSpPr>
          <a:xfrm>
            <a:off x="265045" y="4850294"/>
            <a:ext cx="4167808" cy="1570383"/>
            <a:chOff x="384314" y="5168348"/>
            <a:chExt cx="4366590" cy="1689652"/>
          </a:xfrm>
        </p:grpSpPr>
        <p:pic>
          <p:nvPicPr>
            <p:cNvPr id="19" name="Picture 18" descr="Maginot Line AM Cloche_am wiki.jpg"/>
            <p:cNvPicPr>
              <a:picLocks noChangeAspect="1"/>
            </p:cNvPicPr>
            <p:nvPr/>
          </p:nvPicPr>
          <p:blipFill>
            <a:blip r:embed="rId3" cstate="email"/>
            <a:stretch>
              <a:fillRect/>
            </a:stretch>
          </p:blipFill>
          <p:spPr>
            <a:xfrm>
              <a:off x="384314" y="5466522"/>
              <a:ext cx="1855304" cy="1391478"/>
            </a:xfrm>
            <a:prstGeom prst="rect">
              <a:avLst/>
            </a:prstGeom>
          </p:spPr>
        </p:pic>
        <p:pic>
          <p:nvPicPr>
            <p:cNvPr id="20" name="Picture 19" descr="Kasserine_Pass 16th IR 1943.jpg"/>
            <p:cNvPicPr>
              <a:picLocks noChangeAspect="1"/>
            </p:cNvPicPr>
            <p:nvPr/>
          </p:nvPicPr>
          <p:blipFill>
            <a:blip r:embed="rId4" cstate="email"/>
            <a:stretch>
              <a:fillRect/>
            </a:stretch>
          </p:blipFill>
          <p:spPr>
            <a:xfrm>
              <a:off x="2259280" y="5168348"/>
              <a:ext cx="1384960" cy="1689652"/>
            </a:xfrm>
            <a:prstGeom prst="rect">
              <a:avLst/>
            </a:prstGeom>
          </p:spPr>
        </p:pic>
        <p:pic>
          <p:nvPicPr>
            <p:cNvPr id="21" name="Picture 20" descr="Rick Wagoner AP Wide World Photos.jpg"/>
            <p:cNvPicPr>
              <a:picLocks noChangeAspect="1"/>
            </p:cNvPicPr>
            <p:nvPr/>
          </p:nvPicPr>
          <p:blipFill>
            <a:blip r:embed="rId5" cstate="email"/>
            <a:stretch>
              <a:fillRect/>
            </a:stretch>
          </p:blipFill>
          <p:spPr>
            <a:xfrm>
              <a:off x="3677478" y="5445597"/>
              <a:ext cx="1073426" cy="1412403"/>
            </a:xfrm>
            <a:prstGeom prst="rect">
              <a:avLst/>
            </a:prstGeom>
          </p:spPr>
        </p:pic>
      </p:grpSp>
      <p:grpSp>
        <p:nvGrpSpPr>
          <p:cNvPr id="6" name="Group 26"/>
          <p:cNvGrpSpPr/>
          <p:nvPr/>
        </p:nvGrpSpPr>
        <p:grpSpPr>
          <a:xfrm>
            <a:off x="4905681" y="4866038"/>
            <a:ext cx="3960023" cy="1643271"/>
            <a:chOff x="4905681" y="4866038"/>
            <a:chExt cx="3960023" cy="1643271"/>
          </a:xfrm>
        </p:grpSpPr>
        <p:grpSp>
          <p:nvGrpSpPr>
            <p:cNvPr id="7" name="Group 22"/>
            <p:cNvGrpSpPr/>
            <p:nvPr/>
          </p:nvGrpSpPr>
          <p:grpSpPr>
            <a:xfrm>
              <a:off x="6023113" y="4890052"/>
              <a:ext cx="2842591" cy="1619257"/>
              <a:chOff x="5521938" y="4643854"/>
              <a:chExt cx="3362003" cy="1568740"/>
            </a:xfrm>
          </p:grpSpPr>
          <p:sp>
            <p:nvSpPr>
              <p:cNvPr id="24" name="Rounded Rectangle 23"/>
              <p:cNvSpPr/>
              <p:nvPr/>
            </p:nvSpPr>
            <p:spPr>
              <a:xfrm>
                <a:off x="5521938" y="4653316"/>
                <a:ext cx="1712474" cy="1547812"/>
              </a:xfrm>
              <a:prstGeom prst="roundRect">
                <a:avLst>
                  <a:gd name="adj" fmla="val 10000"/>
                </a:avLst>
              </a:prstGeom>
              <a:blipFill rotWithShape="0">
                <a:blip r:embed="rId6" cstate="email"/>
                <a:stretch>
                  <a:fillRect/>
                </a:stretch>
              </a:blipFill>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sp>
            <p:nvSpPr>
              <p:cNvPr id="25" name="Rounded Rectangle 24"/>
              <p:cNvSpPr/>
              <p:nvPr/>
            </p:nvSpPr>
            <p:spPr>
              <a:xfrm>
                <a:off x="7340367" y="4643854"/>
                <a:ext cx="1543574" cy="1568740"/>
              </a:xfrm>
              <a:prstGeom prst="roundRect">
                <a:avLst>
                  <a:gd name="adj" fmla="val 10000"/>
                </a:avLst>
              </a:prstGeom>
              <a:blipFill rotWithShape="0">
                <a:blip r:embed="rId7" cstate="email"/>
                <a:stretch>
                  <a:fillRect/>
                </a:stretch>
              </a:blipFill>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lt1">
                  <a:hueOff val="0"/>
                  <a:satOff val="0"/>
                  <a:lumOff val="0"/>
                  <a:alphaOff val="0"/>
                </a:schemeClr>
              </a:lnRef>
              <a:fillRef idx="1">
                <a:scrgbClr r="0" g="0" b="0"/>
              </a:fillRef>
              <a:effectRef idx="1">
                <a:schemeClr val="accent1">
                  <a:tint val="50000"/>
                  <a:hueOff val="0"/>
                  <a:satOff val="0"/>
                  <a:lumOff val="0"/>
                  <a:alphaOff val="0"/>
                </a:schemeClr>
              </a:effectRef>
              <a:fontRef idx="minor">
                <a:schemeClr val="lt1">
                  <a:hueOff val="0"/>
                  <a:satOff val="0"/>
                  <a:lumOff val="0"/>
                  <a:alphaOff val="0"/>
                </a:schemeClr>
              </a:fontRef>
            </p:style>
          </p:sp>
        </p:grpSp>
        <p:pic>
          <p:nvPicPr>
            <p:cNvPr id="26" name="Picture 25" descr="France 1940 Adolf_Hitler_in_Paris_1940 wiki.jpg"/>
            <p:cNvPicPr>
              <a:picLocks noChangeAspect="1"/>
            </p:cNvPicPr>
            <p:nvPr/>
          </p:nvPicPr>
          <p:blipFill>
            <a:blip r:embed="rId8" cstate="email"/>
            <a:stretch>
              <a:fillRect/>
            </a:stretch>
          </p:blipFill>
          <p:spPr>
            <a:xfrm>
              <a:off x="4905681" y="4866038"/>
              <a:ext cx="1131237" cy="1643271"/>
            </a:xfrm>
            <a:prstGeom prst="rect">
              <a:avLst/>
            </a:prstGeom>
          </p:spPr>
        </p:pic>
      </p:grpSp>
    </p:spTree>
    <p:extLst>
      <p:ext uri="{BB962C8B-B14F-4D97-AF65-F5344CB8AC3E}">
        <p14:creationId xmlns:p14="http://schemas.microsoft.com/office/powerpoint/2010/main" xmlns="" val="39811531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6850"/>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206850"/>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8313" y="228600"/>
            <a:ext cx="7239000" cy="1143000"/>
          </a:xfrm>
        </p:spPr>
        <p:txBody>
          <a:bodyPr>
            <a:normAutofit fontScale="90000"/>
          </a:bodyPr>
          <a:lstStyle/>
          <a:p>
            <a:r>
              <a:rPr lang="en-US" dirty="0" smtClean="0"/>
              <a:t>Strategic Methods to Accelerate Aviation and Space Technology</a:t>
            </a:r>
            <a:endParaRPr lang="en-US" dirty="0"/>
          </a:p>
        </p:txBody>
      </p:sp>
      <p:sp>
        <p:nvSpPr>
          <p:cNvPr id="3" name="Content Placeholder 2"/>
          <p:cNvSpPr>
            <a:spLocks noGrp="1"/>
          </p:cNvSpPr>
          <p:nvPr>
            <p:ph idx="1"/>
          </p:nvPr>
        </p:nvSpPr>
        <p:spPr>
          <a:xfrm>
            <a:off x="457200" y="1524000"/>
            <a:ext cx="8229600" cy="4953000"/>
          </a:xfrm>
        </p:spPr>
        <p:txBody>
          <a:bodyPr>
            <a:noAutofit/>
          </a:bodyPr>
          <a:lstStyle/>
          <a:p>
            <a:r>
              <a:rPr lang="en-US" sz="2600" dirty="0" smtClean="0"/>
              <a:t>Government and Military Acquisition Process: Emphasizes Fast Development of State-of-the-Art Systems:</a:t>
            </a:r>
          </a:p>
          <a:p>
            <a:pPr lvl="2"/>
            <a:r>
              <a:rPr lang="en-US" dirty="0" smtClean="0"/>
              <a:t>New Unmanned Air Vehicles for Dual Use</a:t>
            </a:r>
          </a:p>
          <a:p>
            <a:pPr lvl="2"/>
            <a:r>
              <a:rPr lang="en-US" dirty="0" smtClean="0"/>
              <a:t>New Joint-use Technology For Military and Commercial Application</a:t>
            </a:r>
          </a:p>
          <a:p>
            <a:pPr lvl="2"/>
            <a:r>
              <a:rPr lang="en-US" dirty="0" smtClean="0"/>
              <a:t>New Low Cost Space Applications</a:t>
            </a:r>
          </a:p>
          <a:p>
            <a:pPr lvl="2"/>
            <a:r>
              <a:rPr lang="en-US" dirty="0" smtClean="0"/>
              <a:t>New Fast, Inexpensive Infrastructure Technologies for Rapid Access and Operations in Remote or Damaged Areas</a:t>
            </a:r>
          </a:p>
          <a:p>
            <a:pPr lvl="2"/>
            <a:r>
              <a:rPr lang="en-US" dirty="0" smtClean="0"/>
              <a:t>Modelled on New </a:t>
            </a:r>
            <a:r>
              <a:rPr lang="en-US" dirty="0"/>
              <a:t>American Security Force </a:t>
            </a:r>
            <a:r>
              <a:rPr lang="en-US" dirty="0" smtClean="0"/>
              <a:t>concept?</a:t>
            </a:r>
          </a:p>
          <a:p>
            <a:r>
              <a:rPr lang="en-US" sz="2000" dirty="0" smtClean="0"/>
              <a:t>Big Audacious Program </a:t>
            </a:r>
          </a:p>
          <a:p>
            <a:pPr lvl="1"/>
            <a:r>
              <a:rPr lang="en-US" sz="2000" dirty="0" smtClean="0"/>
              <a:t>Like US Moon-shot in 1960s to focus efforts and generate enthusiasm</a:t>
            </a:r>
            <a:endParaRPr lang="en-US" sz="2000" dirty="0"/>
          </a:p>
        </p:txBody>
      </p:sp>
      <p:sp>
        <p:nvSpPr>
          <p:cNvPr id="4" name="Slide Number Placeholder 3"/>
          <p:cNvSpPr>
            <a:spLocks noGrp="1"/>
          </p:cNvSpPr>
          <p:nvPr>
            <p:ph type="sldNum" sz="quarter" idx="12"/>
          </p:nvPr>
        </p:nvSpPr>
        <p:spPr/>
        <p:txBody>
          <a:bodyPr/>
          <a:lstStyle/>
          <a:p>
            <a:fld id="{5A852BF2-9DE0-45AC-B0AE-2B1C9BC1C3FA}" type="slidenum">
              <a:rPr lang="en-US" smtClean="0"/>
              <a:pPr/>
              <a:t>21</a:t>
            </a:fld>
            <a:endParaRPr lang="en-US"/>
          </a:p>
        </p:txBody>
      </p:sp>
    </p:spTree>
    <p:extLst>
      <p:ext uri="{BB962C8B-B14F-4D97-AF65-F5344CB8AC3E}">
        <p14:creationId xmlns:p14="http://schemas.microsoft.com/office/powerpoint/2010/main" xmlns="" val="26996458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sz="3600" dirty="0" smtClean="0"/>
              <a:t>Fast-Time Development</a:t>
            </a:r>
            <a:endParaRPr lang="en-US" altLang="en-US" sz="3600" dirty="0"/>
          </a:p>
        </p:txBody>
      </p:sp>
      <p:grpSp>
        <p:nvGrpSpPr>
          <p:cNvPr id="40967" name="Group 7"/>
          <p:cNvGrpSpPr>
            <a:grpSpLocks/>
          </p:cNvGrpSpPr>
          <p:nvPr/>
        </p:nvGrpSpPr>
        <p:grpSpPr bwMode="auto">
          <a:xfrm>
            <a:off x="381000" y="3701143"/>
            <a:ext cx="8534400" cy="2924175"/>
            <a:chOff x="144" y="2160"/>
            <a:chExt cx="5376" cy="1842"/>
          </a:xfrm>
        </p:grpSpPr>
        <p:pic>
          <p:nvPicPr>
            <p:cNvPr id="40965" name="Picture 5" descr="gulf war pic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88" y="2160"/>
              <a:ext cx="2832" cy="1776"/>
            </a:xfrm>
            <a:prstGeom prst="rect">
              <a:avLst/>
            </a:prstGeom>
            <a:noFill/>
            <a:extLst>
              <a:ext uri="{909E8E84-426E-40DD-AFC4-6F175D3DCCD1}">
                <a14:hiddenFill xmlns:a14="http://schemas.microsoft.com/office/drawing/2010/main" xmlns="">
                  <a:solidFill>
                    <a:srgbClr val="FFFFFF"/>
                  </a:solidFill>
                </a14:hiddenFill>
              </a:ext>
            </a:extLst>
          </p:spPr>
        </p:pic>
        <p:pic>
          <p:nvPicPr>
            <p:cNvPr id="40966" name="Picture 6" descr="gulfwar pic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4" y="2160"/>
              <a:ext cx="2592" cy="1842"/>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3" name="Picture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09600" y="1592183"/>
            <a:ext cx="2997200" cy="2243217"/>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267200" y="1592182"/>
            <a:ext cx="1682413" cy="2243217"/>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781800" y="1592182"/>
            <a:ext cx="1827514" cy="2141618"/>
          </a:xfrm>
          <a:prstGeom prst="rect">
            <a:avLst/>
          </a:prstGeom>
        </p:spPr>
      </p:pic>
    </p:spTree>
    <p:extLst>
      <p:ext uri="{BB962C8B-B14F-4D97-AF65-F5344CB8AC3E}">
        <p14:creationId xmlns:p14="http://schemas.microsoft.com/office/powerpoint/2010/main" xmlns="" val="4235128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67"/>
                                        </p:tgtEl>
                                        <p:attrNameLst>
                                          <p:attrName>style.visibility</p:attrName>
                                        </p:attrNameLst>
                                      </p:cBhvr>
                                      <p:to>
                                        <p:strVal val="visible"/>
                                      </p:to>
                                    </p:set>
                                    <p:anim calcmode="lin" valueType="num">
                                      <p:cBhvr additive="base">
                                        <p:cTn id="7" dur="500" fill="hold"/>
                                        <p:tgtEl>
                                          <p:spTgt spid="40967"/>
                                        </p:tgtEl>
                                        <p:attrNameLst>
                                          <p:attrName>ppt_x</p:attrName>
                                        </p:attrNameLst>
                                      </p:cBhvr>
                                      <p:tavLst>
                                        <p:tav tm="0">
                                          <p:val>
                                            <p:strVal val="#ppt_x"/>
                                          </p:val>
                                        </p:tav>
                                        <p:tav tm="100000">
                                          <p:val>
                                            <p:strVal val="#ppt_x"/>
                                          </p:val>
                                        </p:tav>
                                      </p:tavLst>
                                    </p:anim>
                                    <p:anim calcmode="lin" valueType="num">
                                      <p:cBhvr additive="base">
                                        <p:cTn id="8" dur="500" fill="hold"/>
                                        <p:tgtEl>
                                          <p:spTgt spid="4096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409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Possible Strategic Methods to Inspire Innovation</a:t>
            </a:r>
            <a:endParaRPr lang="en-US" dirty="0"/>
          </a:p>
        </p:txBody>
      </p:sp>
      <p:sp>
        <p:nvSpPr>
          <p:cNvPr id="3" name="Content Placeholder 2"/>
          <p:cNvSpPr>
            <a:spLocks noGrp="1"/>
          </p:cNvSpPr>
          <p:nvPr>
            <p:ph idx="1"/>
          </p:nvPr>
        </p:nvSpPr>
        <p:spPr>
          <a:xfrm>
            <a:off x="457200" y="1874837"/>
            <a:ext cx="8229600" cy="4525963"/>
          </a:xfrm>
        </p:spPr>
        <p:txBody>
          <a:bodyPr/>
          <a:lstStyle/>
          <a:p>
            <a:r>
              <a:rPr lang="en-US" dirty="0" smtClean="0"/>
              <a:t>The </a:t>
            </a:r>
            <a:r>
              <a:rPr lang="en-US" dirty="0" err="1" smtClean="0"/>
              <a:t>Skunkworks</a:t>
            </a:r>
            <a:r>
              <a:rPr lang="en-US" dirty="0" smtClean="0"/>
              <a:t> Approach</a:t>
            </a:r>
          </a:p>
          <a:p>
            <a:pPr lvl="1"/>
            <a:r>
              <a:rPr lang="en-US" dirty="0" smtClean="0"/>
              <a:t>F-80, U-2, SR-71, Minuteman II, F-117</a:t>
            </a:r>
          </a:p>
          <a:p>
            <a:pPr lvl="1"/>
            <a:r>
              <a:rPr lang="en-US" dirty="0" smtClean="0"/>
              <a:t>All Fast And Relatively Inexpensive</a:t>
            </a:r>
          </a:p>
          <a:p>
            <a:pPr lvl="1">
              <a:buNone/>
            </a:pPr>
            <a:endParaRPr lang="en-US" dirty="0" smtClean="0"/>
          </a:p>
          <a:p>
            <a:r>
              <a:rPr lang="en-US" dirty="0" smtClean="0"/>
              <a:t>Government/Industry/University Cooperation</a:t>
            </a:r>
          </a:p>
          <a:p>
            <a:pPr lvl="1"/>
            <a:r>
              <a:rPr lang="en-US" dirty="0" smtClean="0"/>
              <a:t>Defense Advanced Research Program Agency</a:t>
            </a:r>
          </a:p>
          <a:p>
            <a:pPr lvl="1"/>
            <a:r>
              <a:rPr lang="en-US" dirty="0" smtClean="0"/>
              <a:t>Cooperative Research And Development Agreements</a:t>
            </a:r>
            <a:endParaRPr lang="en-US" dirty="0"/>
          </a:p>
        </p:txBody>
      </p:sp>
      <p:sp>
        <p:nvSpPr>
          <p:cNvPr id="4" name="Slide Number Placeholder 3"/>
          <p:cNvSpPr>
            <a:spLocks noGrp="1"/>
          </p:cNvSpPr>
          <p:nvPr>
            <p:ph type="sldNum" sz="quarter" idx="12"/>
          </p:nvPr>
        </p:nvSpPr>
        <p:spPr/>
        <p:txBody>
          <a:bodyPr/>
          <a:lstStyle/>
          <a:p>
            <a:fld id="{5A852BF2-9DE0-45AC-B0AE-2B1C9BC1C3FA}" type="slidenum">
              <a:rPr lang="en-US" smtClean="0"/>
              <a:pPr/>
              <a:t>23</a:t>
            </a:fld>
            <a:endParaRPr lang="en-US"/>
          </a:p>
        </p:txBody>
      </p:sp>
    </p:spTree>
    <p:extLst>
      <p:ext uri="{BB962C8B-B14F-4D97-AF65-F5344CB8AC3E}">
        <p14:creationId xmlns:p14="http://schemas.microsoft.com/office/powerpoint/2010/main" xmlns="" val="18228051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8313" y="228600"/>
            <a:ext cx="7239000" cy="1143000"/>
          </a:xfrm>
        </p:spPr>
        <p:txBody>
          <a:bodyPr>
            <a:normAutofit fontScale="90000"/>
          </a:bodyPr>
          <a:lstStyle/>
          <a:p>
            <a:r>
              <a:rPr lang="en-US" dirty="0" smtClean="0"/>
              <a:t>Air and Space as Technological </a:t>
            </a:r>
            <a:br>
              <a:rPr lang="en-US" dirty="0" smtClean="0"/>
            </a:br>
            <a:r>
              <a:rPr lang="en-US" dirty="0" smtClean="0"/>
              <a:t>and Economic Accelerators</a:t>
            </a:r>
            <a:endParaRPr lang="en-US" dirty="0"/>
          </a:p>
        </p:txBody>
      </p:sp>
      <p:sp>
        <p:nvSpPr>
          <p:cNvPr id="3" name="Content Placeholder 2"/>
          <p:cNvSpPr>
            <a:spLocks noGrp="1"/>
          </p:cNvSpPr>
          <p:nvPr>
            <p:ph idx="1"/>
          </p:nvPr>
        </p:nvSpPr>
        <p:spPr>
          <a:xfrm>
            <a:off x="457200" y="1600200"/>
            <a:ext cx="8229600" cy="4525963"/>
          </a:xfrm>
        </p:spPr>
        <p:txBody>
          <a:bodyPr>
            <a:normAutofit fontScale="85000" lnSpcReduction="20000"/>
          </a:bodyPr>
          <a:lstStyle/>
          <a:p>
            <a:r>
              <a:rPr lang="en-US" sz="2600" b="1" dirty="0"/>
              <a:t>Technological </a:t>
            </a:r>
            <a:r>
              <a:rPr lang="en-US" sz="2600" b="1" dirty="0" smtClean="0"/>
              <a:t>Capability and Knowledge are the </a:t>
            </a:r>
            <a:r>
              <a:rPr lang="en-US" sz="2600" b="1" dirty="0"/>
              <a:t>Prime </a:t>
            </a:r>
            <a:r>
              <a:rPr lang="en-US" sz="2600" b="1" dirty="0" smtClean="0"/>
              <a:t>Determinants of </a:t>
            </a:r>
            <a:r>
              <a:rPr lang="en-US" sz="2600" b="1" dirty="0"/>
              <a:t>National Prosperity </a:t>
            </a:r>
            <a:r>
              <a:rPr lang="en-US" sz="2600" b="1" dirty="0" smtClean="0"/>
              <a:t>and Growth</a:t>
            </a:r>
          </a:p>
          <a:p>
            <a:pPr>
              <a:buNone/>
            </a:pPr>
            <a:endParaRPr lang="en-US" sz="2600" b="1" dirty="0"/>
          </a:p>
          <a:p>
            <a:r>
              <a:rPr lang="en-US" sz="2600" b="1" dirty="0" smtClean="0"/>
              <a:t>Success in Air And Space is Inextricably linked to Technological Expertise</a:t>
            </a:r>
          </a:p>
          <a:p>
            <a:pPr lvl="1"/>
            <a:r>
              <a:rPr lang="en-US" b="1" dirty="0" smtClean="0"/>
              <a:t>A Smart New Emphasis on Air And </a:t>
            </a:r>
            <a:r>
              <a:rPr lang="en-US" b="1" smtClean="0"/>
              <a:t>Space Development spurs </a:t>
            </a:r>
            <a:r>
              <a:rPr lang="en-US" b="1" dirty="0" smtClean="0"/>
              <a:t>Smart Technology Development in a Variety Of Fields </a:t>
            </a:r>
            <a:endParaRPr lang="en-US" dirty="0"/>
          </a:p>
          <a:p>
            <a:pPr lvl="1"/>
            <a:r>
              <a:rPr lang="en-US" b="1" dirty="0" smtClean="0"/>
              <a:t>Contributes Significantly to Increased Future Prosperity and Security In Chile</a:t>
            </a:r>
          </a:p>
          <a:p>
            <a:pPr lvl="1"/>
            <a:r>
              <a:rPr lang="en-US" dirty="0" smtClean="0"/>
              <a:t>Brazil’s experience is Illustrative</a:t>
            </a:r>
            <a:endParaRPr lang="en-US" b="1" dirty="0" smtClean="0"/>
          </a:p>
          <a:p>
            <a:pPr lvl="1">
              <a:buNone/>
            </a:pPr>
            <a:endParaRPr lang="en-US" b="1" dirty="0" smtClean="0"/>
          </a:p>
          <a:p>
            <a:r>
              <a:rPr lang="en-US" sz="2600" b="1" dirty="0" smtClean="0"/>
              <a:t>The Center For Strategy And Aerospace Studies </a:t>
            </a:r>
          </a:p>
          <a:p>
            <a:pPr lvl="1"/>
            <a:r>
              <a:rPr lang="en-US" b="1" dirty="0" smtClean="0"/>
              <a:t>Can And Should Play A Key Role</a:t>
            </a:r>
          </a:p>
          <a:p>
            <a:pPr lvl="1"/>
            <a:r>
              <a:rPr lang="en-US" b="1" dirty="0" smtClean="0"/>
              <a:t>Emphasis On Strategic Thinking</a:t>
            </a:r>
          </a:p>
          <a:p>
            <a:pPr lvl="1"/>
            <a:r>
              <a:rPr lang="en-US" b="1" dirty="0" smtClean="0"/>
              <a:t>Identification Of Smart Technology Paths</a:t>
            </a:r>
            <a:endParaRPr lang="en-US" b="1" dirty="0"/>
          </a:p>
        </p:txBody>
      </p:sp>
      <p:sp>
        <p:nvSpPr>
          <p:cNvPr id="4" name="Slide Number Placeholder 3"/>
          <p:cNvSpPr>
            <a:spLocks noGrp="1"/>
          </p:cNvSpPr>
          <p:nvPr>
            <p:ph type="sldNum" sz="quarter" idx="12"/>
          </p:nvPr>
        </p:nvSpPr>
        <p:spPr/>
        <p:txBody>
          <a:bodyPr/>
          <a:lstStyle/>
          <a:p>
            <a:fld id="{5A852BF2-9DE0-45AC-B0AE-2B1C9BC1C3FA}" type="slidenum">
              <a:rPr lang="en-US" smtClean="0"/>
              <a:pPr/>
              <a:t>24</a:t>
            </a:fld>
            <a:endParaRPr lang="en-US"/>
          </a:p>
        </p:txBody>
      </p:sp>
    </p:spTree>
    <p:extLst>
      <p:ext uri="{BB962C8B-B14F-4D97-AF65-F5344CB8AC3E}">
        <p14:creationId xmlns:p14="http://schemas.microsoft.com/office/powerpoint/2010/main" xmlns="" val="41658259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Strategic National Security Decision Making</a:t>
            </a:r>
            <a:endParaRPr lang="en-US" dirty="0"/>
          </a:p>
        </p:txBody>
      </p:sp>
      <p:sp>
        <p:nvSpPr>
          <p:cNvPr id="3" name="Content Placeholder 2"/>
          <p:cNvSpPr>
            <a:spLocks noGrp="1"/>
          </p:cNvSpPr>
          <p:nvPr>
            <p:ph idx="1"/>
          </p:nvPr>
        </p:nvSpPr>
        <p:spPr/>
        <p:txBody>
          <a:bodyPr>
            <a:noAutofit/>
          </a:bodyPr>
          <a:lstStyle/>
          <a:p>
            <a:r>
              <a:rPr lang="en-US" sz="2200" dirty="0" smtClean="0"/>
              <a:t>Decision Making Tends to Be Based on Amending an Existing Procedure or System</a:t>
            </a:r>
          </a:p>
          <a:p>
            <a:pPr lvl="1"/>
            <a:r>
              <a:rPr lang="en-US" dirty="0" smtClean="0"/>
              <a:t>Results in Constant Replication of the Past</a:t>
            </a:r>
          </a:p>
          <a:p>
            <a:r>
              <a:rPr lang="en-US" sz="2200" dirty="0" smtClean="0"/>
              <a:t>Much better to Work Back from a Desired Future</a:t>
            </a:r>
          </a:p>
          <a:p>
            <a:pPr lvl="1"/>
            <a:r>
              <a:rPr lang="en-US" dirty="0" smtClean="0"/>
              <a:t>Leads to New Concepts Specifically Designed for The Future, Not The Past</a:t>
            </a:r>
          </a:p>
          <a:p>
            <a:r>
              <a:rPr lang="en-US" sz="2200" dirty="0" smtClean="0"/>
              <a:t>Working Back from The Future Promotes Genuine Joint Thinking</a:t>
            </a:r>
          </a:p>
          <a:p>
            <a:pPr lvl="1"/>
            <a:r>
              <a:rPr lang="en-US" dirty="0"/>
              <a:t>Provides a Way to Go Beyond Existing Bureaucracies, to Find The Best </a:t>
            </a:r>
            <a:r>
              <a:rPr lang="en-US" dirty="0" smtClean="0"/>
              <a:t>Solutions</a:t>
            </a:r>
            <a:endParaRPr lang="en-US" dirty="0"/>
          </a:p>
          <a:p>
            <a:pPr lvl="1"/>
            <a:r>
              <a:rPr lang="en-US" dirty="0" smtClean="0"/>
              <a:t>Which May Not Require Participation by Every Division of The Bureaucracy</a:t>
            </a:r>
            <a:endParaRPr lang="en-US" dirty="0"/>
          </a:p>
        </p:txBody>
      </p:sp>
      <p:sp>
        <p:nvSpPr>
          <p:cNvPr id="4" name="Slide Number Placeholder 3"/>
          <p:cNvSpPr>
            <a:spLocks noGrp="1"/>
          </p:cNvSpPr>
          <p:nvPr>
            <p:ph type="sldNum" sz="quarter" idx="12"/>
          </p:nvPr>
        </p:nvSpPr>
        <p:spPr/>
        <p:txBody>
          <a:bodyPr/>
          <a:lstStyle/>
          <a:p>
            <a:fld id="{5A852BF2-9DE0-45AC-B0AE-2B1C9BC1C3FA}" type="slidenum">
              <a:rPr lang="en-US" smtClean="0"/>
              <a:pPr/>
              <a:t>25</a:t>
            </a:fld>
            <a:endParaRPr lang="en-US"/>
          </a:p>
        </p:txBody>
      </p:sp>
    </p:spTree>
    <p:extLst>
      <p:ext uri="{BB962C8B-B14F-4D97-AF65-F5344CB8AC3E}">
        <p14:creationId xmlns:p14="http://schemas.microsoft.com/office/powerpoint/2010/main" xmlns="" val="37288425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Summary</a:t>
            </a:r>
            <a:endParaRPr lang="en-US" sz="3600" dirty="0"/>
          </a:p>
        </p:txBody>
      </p:sp>
      <p:sp>
        <p:nvSpPr>
          <p:cNvPr id="3" name="Content Placeholder 2"/>
          <p:cNvSpPr>
            <a:spLocks noGrp="1"/>
          </p:cNvSpPr>
          <p:nvPr>
            <p:ph idx="1"/>
          </p:nvPr>
        </p:nvSpPr>
        <p:spPr>
          <a:xfrm>
            <a:off x="457200" y="1646237"/>
            <a:ext cx="8229600" cy="4525963"/>
          </a:xfrm>
        </p:spPr>
        <p:txBody>
          <a:bodyPr>
            <a:normAutofit lnSpcReduction="10000"/>
          </a:bodyPr>
          <a:lstStyle/>
          <a:p>
            <a:r>
              <a:rPr lang="en-US" sz="2400" dirty="0" smtClean="0"/>
              <a:t>The Center for Strategic and Aerospace Studies, Along With its Counterpart Partners, Can Help Create a Dramatically Better Future</a:t>
            </a:r>
          </a:p>
          <a:p>
            <a:pPr lvl="1"/>
            <a:r>
              <a:rPr lang="en-US" dirty="0" smtClean="0"/>
              <a:t>In National Security, Civil Aviation, Military and Civilian Space, Technology, and Innovation</a:t>
            </a:r>
          </a:p>
          <a:p>
            <a:r>
              <a:rPr lang="en-US" sz="2400" dirty="0" smtClean="0"/>
              <a:t>The Center and its Partners can introduce and use a Strategy Methodology to guide innovation and cooperation</a:t>
            </a:r>
          </a:p>
          <a:p>
            <a:r>
              <a:rPr lang="en-US" sz="2400" dirty="0" smtClean="0"/>
              <a:t>The Center and its Partners can employ Open Planning on the widest </a:t>
            </a:r>
            <a:r>
              <a:rPr lang="en-US" sz="2400" dirty="0"/>
              <a:t>p</a:t>
            </a:r>
            <a:r>
              <a:rPr lang="en-US" sz="2400" dirty="0" smtClean="0"/>
              <a:t>ossible scale</a:t>
            </a:r>
          </a:p>
          <a:p>
            <a:r>
              <a:rPr lang="en-US" sz="2400" dirty="0" smtClean="0"/>
              <a:t>The Center and its Partners can promote the rapid change needed in today’s fast-moving world</a:t>
            </a:r>
          </a:p>
        </p:txBody>
      </p:sp>
      <p:sp>
        <p:nvSpPr>
          <p:cNvPr id="4" name="Slide Number Placeholder 3"/>
          <p:cNvSpPr>
            <a:spLocks noGrp="1"/>
          </p:cNvSpPr>
          <p:nvPr>
            <p:ph type="sldNum" sz="quarter" idx="12"/>
          </p:nvPr>
        </p:nvSpPr>
        <p:spPr/>
        <p:txBody>
          <a:bodyPr/>
          <a:lstStyle/>
          <a:p>
            <a:fld id="{5A852BF2-9DE0-45AC-B0AE-2B1C9BC1C3FA}" type="slidenum">
              <a:rPr lang="en-US" smtClean="0"/>
              <a:pPr/>
              <a:t>26</a:t>
            </a:fld>
            <a:endParaRPr lang="en-US"/>
          </a:p>
        </p:txBody>
      </p:sp>
    </p:spTree>
    <p:extLst>
      <p:ext uri="{BB962C8B-B14F-4D97-AF65-F5344CB8AC3E}">
        <p14:creationId xmlns:p14="http://schemas.microsoft.com/office/powerpoint/2010/main" xmlns="" val="28091445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ctrTitle"/>
          </p:nvPr>
        </p:nvSpPr>
        <p:spPr>
          <a:xfrm>
            <a:off x="2438400" y="457200"/>
            <a:ext cx="6324600" cy="1981200"/>
          </a:xfrm>
        </p:spPr>
        <p:txBody>
          <a:bodyPr/>
          <a:lstStyle/>
          <a:p>
            <a:r>
              <a:rPr lang="en-US" sz="3600" b="1" dirty="0" smtClean="0"/>
              <a:t>Comments/Discussion</a:t>
            </a:r>
            <a:br>
              <a:rPr lang="en-US" sz="3600" b="1" dirty="0" smtClean="0"/>
            </a:br>
            <a:r>
              <a:rPr lang="en-US" sz="3600" b="1" dirty="0" smtClean="0"/>
              <a:t>More Information</a:t>
            </a:r>
            <a:endParaRPr lang="en-US" sz="3600" b="1" dirty="0"/>
          </a:p>
        </p:txBody>
      </p:sp>
      <p:sp>
        <p:nvSpPr>
          <p:cNvPr id="5" name="Rectangle 3"/>
          <p:cNvSpPr>
            <a:spLocks noGrp="1" noChangeArrowheads="1"/>
          </p:cNvSpPr>
          <p:nvPr>
            <p:ph type="subTitle" idx="1"/>
          </p:nvPr>
        </p:nvSpPr>
        <p:spPr>
          <a:xfrm>
            <a:off x="-152400" y="3505200"/>
            <a:ext cx="4114800" cy="2057400"/>
          </a:xfrm>
        </p:spPr>
        <p:txBody>
          <a:bodyPr/>
          <a:lstStyle/>
          <a:p>
            <a:pPr>
              <a:spcBef>
                <a:spcPts val="0"/>
              </a:spcBef>
            </a:pPr>
            <a:r>
              <a:rPr lang="en-US" sz="1800" dirty="0" smtClean="0">
                <a:effectLst>
                  <a:outerShdw blurRad="38100" dist="38100" dir="2700000" algn="tl">
                    <a:srgbClr val="000000">
                      <a:alpha val="43137"/>
                    </a:srgbClr>
                  </a:outerShdw>
                </a:effectLst>
              </a:rPr>
              <a:t>John </a:t>
            </a:r>
            <a:r>
              <a:rPr lang="en-US" sz="1800" dirty="0">
                <a:effectLst>
                  <a:outerShdw blurRad="38100" dist="38100" dir="2700000" algn="tl">
                    <a:srgbClr val="000000">
                      <a:alpha val="43137"/>
                    </a:srgbClr>
                  </a:outerShdw>
                </a:effectLst>
              </a:rPr>
              <a:t>A. Warden III</a:t>
            </a:r>
          </a:p>
          <a:p>
            <a:pPr eaLnBrk="1" hangingPunct="1">
              <a:spcBef>
                <a:spcPts val="0"/>
              </a:spcBef>
            </a:pPr>
            <a:r>
              <a:rPr lang="en-US" sz="1800" dirty="0" smtClean="0">
                <a:effectLst>
                  <a:outerShdw blurRad="38100" dist="38100" dir="2700000" algn="tl">
                    <a:srgbClr val="000000">
                      <a:alpha val="43137"/>
                    </a:srgbClr>
                  </a:outerShdw>
                </a:effectLst>
              </a:rPr>
              <a:t>Venturist, Inc.</a:t>
            </a:r>
          </a:p>
          <a:p>
            <a:pPr eaLnBrk="1" hangingPunct="1">
              <a:spcBef>
                <a:spcPts val="0"/>
              </a:spcBef>
            </a:pPr>
            <a:r>
              <a:rPr lang="en-US" sz="1800" dirty="0" smtClean="0">
                <a:effectLst>
                  <a:outerShdw blurRad="38100" dist="38100" dir="2700000" algn="tl">
                    <a:srgbClr val="000000">
                      <a:alpha val="43137"/>
                    </a:srgbClr>
                  </a:outerShdw>
                </a:effectLst>
              </a:rPr>
              <a:t>8233 Old Federal Road</a:t>
            </a:r>
          </a:p>
          <a:p>
            <a:pPr eaLnBrk="1" hangingPunct="1">
              <a:spcBef>
                <a:spcPts val="0"/>
              </a:spcBef>
            </a:pPr>
            <a:r>
              <a:rPr lang="en-US" sz="1800" dirty="0" smtClean="0">
                <a:effectLst>
                  <a:outerShdw blurRad="38100" dist="38100" dir="2700000" algn="tl">
                    <a:srgbClr val="000000">
                      <a:alpha val="43137"/>
                    </a:srgbClr>
                  </a:outerShdw>
                </a:effectLst>
              </a:rPr>
              <a:t>Montgomery, AL USA</a:t>
            </a:r>
          </a:p>
          <a:p>
            <a:pPr>
              <a:spcBef>
                <a:spcPts val="0"/>
              </a:spcBef>
            </a:pPr>
            <a:r>
              <a:rPr lang="en-US" sz="1800" dirty="0">
                <a:effectLst>
                  <a:outerShdw blurRad="38100" dist="38100" dir="2700000" algn="tl">
                    <a:srgbClr val="000000">
                      <a:alpha val="43137"/>
                    </a:srgbClr>
                  </a:outerShdw>
                </a:effectLst>
              </a:rPr>
              <a:t>http://</a:t>
            </a:r>
            <a:r>
              <a:rPr lang="en-US" sz="1800" dirty="0" smtClean="0">
                <a:effectLst>
                  <a:outerShdw blurRad="38100" dist="38100" dir="2700000" algn="tl">
                    <a:srgbClr val="000000">
                      <a:alpha val="43137"/>
                    </a:srgbClr>
                  </a:outerShdw>
                </a:effectLst>
              </a:rPr>
              <a:t>venturist.com</a:t>
            </a:r>
          </a:p>
          <a:p>
            <a:pPr eaLnBrk="1" hangingPunct="1">
              <a:spcBef>
                <a:spcPts val="0"/>
              </a:spcBef>
            </a:pPr>
            <a:r>
              <a:rPr lang="en-US" sz="1800" dirty="0" smtClean="0">
                <a:effectLst>
                  <a:outerShdw blurRad="38100" dist="38100" dir="2700000" algn="tl">
                    <a:srgbClr val="000000">
                      <a:alpha val="43137"/>
                    </a:srgbClr>
                  </a:outerShdw>
                </a:effectLst>
              </a:rPr>
              <a:t>jwarden@venturist.com</a:t>
            </a:r>
          </a:p>
          <a:p>
            <a:pPr eaLnBrk="1" hangingPunct="1"/>
            <a:r>
              <a:rPr lang="en-US" sz="1800" dirty="0" smtClean="0">
                <a:effectLst>
                  <a:outerShdw blurRad="38100" dist="38100" dir="2700000" algn="tl">
                    <a:srgbClr val="000000">
                      <a:alpha val="43137"/>
                    </a:srgbClr>
                  </a:outerShdw>
                </a:effectLst>
              </a:rPr>
              <a:t>(01) 334-272-9800</a:t>
            </a:r>
          </a:p>
          <a:p>
            <a:pPr eaLnBrk="1" hangingPunct="1"/>
            <a:endParaRPr lang="en-US" sz="1800" dirty="0" smtClean="0">
              <a:effectLst>
                <a:outerShdw blurRad="38100" dist="38100" dir="2700000" algn="tl">
                  <a:srgbClr val="000000">
                    <a:alpha val="43137"/>
                  </a:srgbClr>
                </a:outerShdw>
              </a:effectLst>
            </a:endParaRPr>
          </a:p>
        </p:txBody>
      </p:sp>
      <p:sp>
        <p:nvSpPr>
          <p:cNvPr id="7" name="Rectangle 6"/>
          <p:cNvSpPr/>
          <p:nvPr/>
        </p:nvSpPr>
        <p:spPr>
          <a:xfrm>
            <a:off x="4876800" y="3553361"/>
            <a:ext cx="4114800" cy="1323439"/>
          </a:xfrm>
          <a:prstGeom prst="rect">
            <a:avLst/>
          </a:prstGeom>
        </p:spPr>
        <p:txBody>
          <a:bodyPr wrap="square">
            <a:spAutoFit/>
          </a:bodyPr>
          <a:lstStyle/>
          <a:p>
            <a:pPr algn="ctr" fontAlgn="base">
              <a:spcAft>
                <a:spcPct val="0"/>
              </a:spcAft>
            </a:pPr>
            <a:r>
              <a:rPr lang="en-US" sz="2000" b="1" dirty="0">
                <a:solidFill>
                  <a:srgbClr val="002060"/>
                </a:solidFill>
                <a:effectLst>
                  <a:outerShdw blurRad="38100" dist="38100" dir="2700000" algn="tl">
                    <a:srgbClr val="000000">
                      <a:alpha val="43137"/>
                    </a:srgbClr>
                  </a:outerShdw>
                </a:effectLst>
                <a:latin typeface="Calibri" pitchFamily="34" charset="0"/>
                <a:cs typeface="Times New Roman" pitchFamily="18" charset="0"/>
              </a:rPr>
              <a:t>José Miguel Moreno</a:t>
            </a:r>
            <a:endParaRPr lang="es-ES" sz="2000" b="1" dirty="0">
              <a:solidFill>
                <a:srgbClr val="002060"/>
              </a:solidFill>
              <a:effectLst>
                <a:outerShdw blurRad="38100" dist="38100" dir="2700000" algn="tl">
                  <a:srgbClr val="000000">
                    <a:alpha val="43137"/>
                  </a:srgbClr>
                </a:outerShdw>
              </a:effectLst>
              <a:latin typeface="Calibri" pitchFamily="34" charset="0"/>
              <a:cs typeface="Times New Roman" pitchFamily="18" charset="0"/>
            </a:endParaRPr>
          </a:p>
          <a:p>
            <a:pPr algn="ctr" fontAlgn="base">
              <a:spcAft>
                <a:spcPct val="0"/>
              </a:spcAft>
            </a:pPr>
            <a:r>
              <a:rPr lang="es-ES" sz="2000" b="1" dirty="0">
                <a:solidFill>
                  <a:srgbClr val="002060"/>
                </a:solidFill>
                <a:effectLst>
                  <a:outerShdw blurRad="38100" dist="38100" dir="2700000" algn="tl">
                    <a:srgbClr val="000000">
                      <a:alpha val="43137"/>
                    </a:srgbClr>
                  </a:outerShdw>
                </a:effectLst>
                <a:latin typeface="Calibri" pitchFamily="34" charset="0"/>
                <a:cs typeface="Times New Roman" pitchFamily="18" charset="0"/>
              </a:rPr>
              <a:t>Benjamín 2944, Oficina 21, Piso 2</a:t>
            </a:r>
          </a:p>
          <a:p>
            <a:pPr algn="ctr" fontAlgn="base">
              <a:spcAft>
                <a:spcPct val="0"/>
              </a:spcAft>
            </a:pPr>
            <a:r>
              <a:rPr lang="es-ES" sz="2000" b="1" dirty="0">
                <a:solidFill>
                  <a:srgbClr val="002060"/>
                </a:solidFill>
                <a:effectLst>
                  <a:outerShdw blurRad="38100" dist="38100" dir="2700000" algn="tl">
                    <a:srgbClr val="000000">
                      <a:alpha val="43137"/>
                    </a:srgbClr>
                  </a:outerShdw>
                </a:effectLst>
                <a:latin typeface="Calibri" pitchFamily="34" charset="0"/>
                <a:cs typeface="Times New Roman" pitchFamily="18" charset="0"/>
              </a:rPr>
              <a:t>Las Condes - Santiago</a:t>
            </a:r>
          </a:p>
          <a:p>
            <a:pPr algn="ctr" fontAlgn="base">
              <a:spcAft>
                <a:spcPct val="0"/>
              </a:spcAft>
            </a:pPr>
            <a:r>
              <a:rPr lang="es-ES" sz="2000" b="1" dirty="0">
                <a:solidFill>
                  <a:srgbClr val="002060"/>
                </a:solidFill>
                <a:effectLst>
                  <a:outerShdw blurRad="38100" dist="38100" dir="2700000" algn="tl">
                    <a:srgbClr val="000000">
                      <a:alpha val="43137"/>
                    </a:srgbClr>
                  </a:outerShdw>
                </a:effectLst>
                <a:latin typeface="Calibri" pitchFamily="34" charset="0"/>
                <a:cs typeface="Times New Roman" pitchFamily="18" charset="0"/>
              </a:rPr>
              <a:t>Teléfono 2333 04 90</a:t>
            </a:r>
          </a:p>
        </p:txBody>
      </p:sp>
      <p:sp>
        <p:nvSpPr>
          <p:cNvPr id="2" name="Rectangle 8"/>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3" name="Group 1"/>
          <p:cNvGrpSpPr>
            <a:grpSpLocks noChangeAspect="1"/>
          </p:cNvGrpSpPr>
          <p:nvPr/>
        </p:nvGrpSpPr>
        <p:grpSpPr bwMode="auto">
          <a:xfrm>
            <a:off x="228600" y="2743200"/>
            <a:ext cx="3352800" cy="808406"/>
            <a:chOff x="2686" y="3378"/>
            <a:chExt cx="3252" cy="986"/>
          </a:xfrm>
        </p:grpSpPr>
        <p:sp>
          <p:nvSpPr>
            <p:cNvPr id="9" name="Text Box 6"/>
            <p:cNvSpPr txBox="1">
              <a:spLocks noChangeArrowheads="1"/>
            </p:cNvSpPr>
            <p:nvPr/>
          </p:nvSpPr>
          <p:spPr bwMode="auto">
            <a:xfrm>
              <a:off x="2686" y="3790"/>
              <a:ext cx="3252" cy="574"/>
            </a:xfrm>
            <a:prstGeom prst="rect">
              <a:avLst/>
            </a:prstGeom>
            <a:noFill/>
            <a:ln>
              <a:noFill/>
            </a:ln>
            <a:extLst>
              <a:ext uri="{909E8E84-426E-40DD-AFC4-6F175D3DCCD1}">
                <a14:hiddenFill xmlns:a14="http://schemas.microsoft.com/office/drawing/2010/main" xmlns="">
                  <a:solidFill>
                    <a:srgbClr val="BBE0E3"/>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9182" tIns="19591" rIns="39182" bIns="19591"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rgbClr val="000099"/>
                  </a:solidFill>
                  <a:effectLst/>
                  <a:latin typeface="Verdana" pitchFamily="34" charset="0"/>
                  <a:ea typeface="Times New Roman" pitchFamily="18" charset="0"/>
                  <a:cs typeface="Verdana" pitchFamily="34" charset="0"/>
                </a:rPr>
                <a:t>Strategy For The 21</a:t>
              </a:r>
              <a:r>
                <a:rPr kumimoji="0" lang="en-US" altLang="en-US" sz="1400" b="1" i="0" u="none" strike="noStrike" cap="none" normalizeH="0" baseline="30000" dirty="0" smtClean="0">
                  <a:ln>
                    <a:noFill/>
                  </a:ln>
                  <a:solidFill>
                    <a:srgbClr val="000099"/>
                  </a:solidFill>
                  <a:effectLst/>
                  <a:latin typeface="Verdana" pitchFamily="34" charset="0"/>
                  <a:ea typeface="Times New Roman" pitchFamily="18" charset="0"/>
                  <a:cs typeface="Verdana" pitchFamily="34" charset="0"/>
                </a:rPr>
                <a:t>st</a:t>
              </a:r>
              <a:r>
                <a:rPr kumimoji="0" lang="en-US" altLang="en-US" sz="1400" b="1" i="0" u="none" strike="noStrike" cap="none" normalizeH="0" baseline="0" dirty="0" smtClean="0">
                  <a:ln>
                    <a:noFill/>
                  </a:ln>
                  <a:solidFill>
                    <a:srgbClr val="000099"/>
                  </a:solidFill>
                  <a:effectLst/>
                  <a:latin typeface="Verdana" pitchFamily="34" charset="0"/>
                  <a:ea typeface="Times New Roman" pitchFamily="18" charset="0"/>
                  <a:cs typeface="Verdana" pitchFamily="34" charset="0"/>
                </a:rPr>
                <a:t> Century</a:t>
              </a:r>
              <a:endParaRPr kumimoji="0" lang="en-US" altLang="en-US"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053"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979" y="3378"/>
              <a:ext cx="459" cy="401"/>
            </a:xfrm>
            <a:prstGeom prst="rect">
              <a:avLst/>
            </a:prstGeom>
            <a:noFill/>
            <a:extLst>
              <a:ext uri="{909E8E84-426E-40DD-AFC4-6F175D3DCCD1}">
                <a14:hiddenFill xmlns:a14="http://schemas.microsoft.com/office/drawing/2010/main" xmlns="">
                  <a:solidFill>
                    <a:srgbClr val="BBE0E3"/>
                  </a:solidFill>
                </a14:hiddenFill>
              </a:ext>
            </a:extLst>
          </p:spPr>
        </p:pic>
        <p:sp>
          <p:nvSpPr>
            <p:cNvPr id="10" name="Text Box 4"/>
            <p:cNvSpPr txBox="1">
              <a:spLocks noChangeArrowheads="1"/>
            </p:cNvSpPr>
            <p:nvPr/>
          </p:nvSpPr>
          <p:spPr bwMode="auto">
            <a:xfrm>
              <a:off x="3522" y="3397"/>
              <a:ext cx="1585" cy="724"/>
            </a:xfrm>
            <a:prstGeom prst="rect">
              <a:avLst/>
            </a:prstGeom>
            <a:noFill/>
            <a:ln>
              <a:noFill/>
            </a:ln>
            <a:extLst>
              <a:ext uri="{909E8E84-426E-40DD-AFC4-6F175D3DCCD1}">
                <a14:hiddenFill xmlns:a14="http://schemas.microsoft.com/office/drawing/2010/main" xmlns="">
                  <a:solidFill>
                    <a:srgbClr val="BBE0E3"/>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39182" tIns="19591" rIns="39182" bIns="19591"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err="1" smtClean="0">
                  <a:ln>
                    <a:noFill/>
                  </a:ln>
                  <a:solidFill>
                    <a:srgbClr val="000099"/>
                  </a:solidFill>
                  <a:effectLst/>
                  <a:latin typeface="Verdana" pitchFamily="34" charset="0"/>
                  <a:ea typeface="Times New Roman" pitchFamily="18" charset="0"/>
                  <a:cs typeface="Verdana" pitchFamily="34" charset="0"/>
                </a:rPr>
                <a:t>venturist</a:t>
              </a:r>
              <a:r>
                <a:rPr kumimoji="0" lang="en-US" altLang="en-US" b="1" i="0" u="none" strike="noStrike" cap="none" normalizeH="0" baseline="30000" dirty="0" smtClean="0">
                  <a:ln>
                    <a:noFill/>
                  </a:ln>
                  <a:solidFill>
                    <a:srgbClr val="000099"/>
                  </a:solidFill>
                  <a:effectLst/>
                  <a:latin typeface="Verdana" pitchFamily="34" charset="0"/>
                  <a:ea typeface="Times New Roman" pitchFamily="18" charset="0"/>
                  <a:cs typeface="Verdana" pitchFamily="34" charset="0"/>
                </a:rPr>
                <a:t>®</a:t>
              </a:r>
              <a:endParaRPr kumimoji="0" lang="en-US" altLang="en-US" sz="2800" b="1"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2" name="Picture 11" descr="C:\Documents and Settings\TOC Asistencia\Mis documentos\centro estrategia\WARDEN FIDAE 2014\logo_firma (1).PNG"/>
          <p:cNvPicPr>
            <a:picLocks noChangeAspect="1" noChangeArrowheads="1"/>
          </p:cNvPicPr>
          <p:nvPr/>
        </p:nvPicPr>
        <p:blipFill>
          <a:blip r:embed="rId4" cstate="print"/>
          <a:srcRect/>
          <a:stretch>
            <a:fillRect/>
          </a:stretch>
        </p:blipFill>
        <p:spPr bwMode="auto">
          <a:xfrm>
            <a:off x="6586270" y="2667000"/>
            <a:ext cx="695860" cy="880457"/>
          </a:xfrm>
          <a:prstGeom prst="rect">
            <a:avLst/>
          </a:prstGeom>
          <a:noFill/>
        </p:spPr>
      </p:pic>
    </p:spTree>
    <p:extLst>
      <p:ext uri="{BB962C8B-B14F-4D97-AF65-F5344CB8AC3E}">
        <p14:creationId xmlns:p14="http://schemas.microsoft.com/office/powerpoint/2010/main" xmlns="" val="1854678101"/>
      </p:ext>
    </p:extLst>
  </p:cSld>
  <p:clrMapOvr>
    <a:masterClrMapping/>
  </p:clrMapOvr>
  <p:timing>
    <p:tnLst>
      <p:par>
        <p:cTn id="1" dur="indefinite" restart="never" nodeType="tmRoot"/>
      </p:par>
    </p:tnLst>
  </p:timing>
</p:sld>
</file>

<file path=ppt/theme/theme1.xml><?xml version="1.0" encoding="utf-8"?>
<a:theme xmlns:a="http://schemas.openxmlformats.org/drawingml/2006/main" name="prometheus">
  <a:themeElements>
    <a:clrScheme name="prometheu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ometheu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metheu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ometheu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ometheu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ometheu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ometheu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ometheu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ometheu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ometheu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ometheu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ometheu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ometheu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ometheu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rometheusPA2010">
  <a:themeElements>
    <a:clrScheme name="prometheus2006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ometheus200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metheus2006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ometheus2006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ometheus2006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ometheus2006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ometheus2006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ometheus2006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ometheus2006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ometheus2006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ometheus2006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ometheus2006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ometheus2006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ometheus2006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prometheusPA2010">
  <a:themeElements>
    <a:clrScheme name="prometheus2006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ometheus200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metheus2006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ometheus2006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ometheus2006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ometheus2006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ometheus2006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ometheus2006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ometheus2006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ometheus2006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ometheus2006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ometheus2006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ometheus2006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ometheus2006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prometheusPA2010">
  <a:themeElements>
    <a:clrScheme name="prometheus2006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ometheus200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metheus2006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ometheus2006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ometheus2006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ometheus2006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ometheus2006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ometheus2006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ometheus2006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ometheus2006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ometheus2006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ometheus2006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ometheus2006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ometheus2006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4988</TotalTime>
  <Words>1601</Words>
  <Application>Microsoft Office PowerPoint</Application>
  <PresentationFormat>Presentación en pantalla (4:3)</PresentationFormat>
  <Paragraphs>271</Paragraphs>
  <Slides>27</Slides>
  <Notes>17</Notes>
  <HiddenSlides>0</HiddenSlides>
  <MMClips>0</MMClips>
  <ScaleCrop>false</ScaleCrop>
  <HeadingPairs>
    <vt:vector size="4" baseType="variant">
      <vt:variant>
        <vt:lpstr>Tema</vt:lpstr>
      </vt:variant>
      <vt:variant>
        <vt:i4>4</vt:i4>
      </vt:variant>
      <vt:variant>
        <vt:lpstr>Títulos de diapositiva</vt:lpstr>
      </vt:variant>
      <vt:variant>
        <vt:i4>27</vt:i4>
      </vt:variant>
    </vt:vector>
  </HeadingPairs>
  <TitlesOfParts>
    <vt:vector size="31" baseType="lpstr">
      <vt:lpstr>prometheus</vt:lpstr>
      <vt:lpstr>prometheusPA2010</vt:lpstr>
      <vt:lpstr>2_prometheusPA2010</vt:lpstr>
      <vt:lpstr>3_prometheusPA2010</vt:lpstr>
      <vt:lpstr>Building a New Future: The Intersection of Strategy, Aerospace, and Prosperity</vt:lpstr>
      <vt:lpstr>Overview</vt:lpstr>
      <vt:lpstr>Development and Application of the Prometheus Strategy Process</vt:lpstr>
      <vt:lpstr>Prerequisites for Success</vt:lpstr>
      <vt:lpstr>The Essence of Strategy The Four Imperatives</vt:lpstr>
      <vt:lpstr>Plan and Operate In The Open</vt:lpstr>
      <vt:lpstr>Time</vt:lpstr>
      <vt:lpstr>Control Time with Parallel Attack</vt:lpstr>
      <vt:lpstr>Chile Strategy Background The National Security Environment</vt:lpstr>
      <vt:lpstr>Chile Strategy Background Aerospace in Today’s Security Environment</vt:lpstr>
      <vt:lpstr>Chile Strategy Background A Great Base for the Future</vt:lpstr>
      <vt:lpstr>Chile Strategy Background Aerospace: No Limits!</vt:lpstr>
      <vt:lpstr>Building The Strategy The Future Picture</vt:lpstr>
      <vt:lpstr>An Aerospace Future Picture</vt:lpstr>
      <vt:lpstr>Realizing The Future Picture WHAT Needs To Change</vt:lpstr>
      <vt:lpstr>Diapositiva 16</vt:lpstr>
      <vt:lpstr>Centers of Gravity External to the Center</vt:lpstr>
      <vt:lpstr>Centers of Gravity Internal to the Center</vt:lpstr>
      <vt:lpstr>Dual Use Center of Gravity Expanded</vt:lpstr>
      <vt:lpstr>Affecting The System Organization Change</vt:lpstr>
      <vt:lpstr>Strategic Methods to Accelerate Aviation and Space Technology</vt:lpstr>
      <vt:lpstr>Fast-Time Development</vt:lpstr>
      <vt:lpstr>Possible Strategic Methods to Inspire Innovation</vt:lpstr>
      <vt:lpstr>Air and Space as Technological  and Economic Accelerators</vt:lpstr>
      <vt:lpstr>Strategic National Security Decision Making</vt:lpstr>
      <vt:lpstr>Summary</vt:lpstr>
      <vt:lpstr>Comments/Discussion More Information</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Intersection of Strategy, Airpower, and Prosperity</dc:title>
  <dc:creator>John</dc:creator>
  <cp:lastModifiedBy>personal</cp:lastModifiedBy>
  <cp:revision>154</cp:revision>
  <cp:lastPrinted>2014-03-25T19:21:24Z</cp:lastPrinted>
  <dcterms:created xsi:type="dcterms:W3CDTF">2014-02-28T23:42:59Z</dcterms:created>
  <dcterms:modified xsi:type="dcterms:W3CDTF">2016-11-22T18:31:53Z</dcterms:modified>
</cp:coreProperties>
</file>